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7" r:id="rId4"/>
    <p:sldId id="259" r:id="rId5"/>
    <p:sldId id="260" r:id="rId6"/>
    <p:sldId id="261" r:id="rId7"/>
    <p:sldId id="262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18" d="100"/>
          <a:sy n="218" d="100"/>
        </p:scale>
        <p:origin x="-226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E3B9-06E2-DB41-AD78-FA3AB8C9F040}" type="datetimeFigureOut">
              <a:rPr lang="en-US" smtClean="0"/>
              <a:t>20/11/17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4A0E-5893-EF42-86A7-F66C76168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2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E3B9-06E2-DB41-AD78-FA3AB8C9F040}" type="datetimeFigureOut">
              <a:rPr lang="en-US" smtClean="0"/>
              <a:t>20/11/17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4A0E-5893-EF42-86A7-F66C76168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2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E3B9-06E2-DB41-AD78-FA3AB8C9F040}" type="datetimeFigureOut">
              <a:rPr lang="en-US" smtClean="0"/>
              <a:t>20/11/17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4A0E-5893-EF42-86A7-F66C76168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4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E3B9-06E2-DB41-AD78-FA3AB8C9F040}" type="datetimeFigureOut">
              <a:rPr lang="en-US" smtClean="0"/>
              <a:t>20/11/17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4A0E-5893-EF42-86A7-F66C76168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6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E3B9-06E2-DB41-AD78-FA3AB8C9F040}" type="datetimeFigureOut">
              <a:rPr lang="en-US" smtClean="0"/>
              <a:t>20/11/17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4A0E-5893-EF42-86A7-F66C76168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2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E3B9-06E2-DB41-AD78-FA3AB8C9F040}" type="datetimeFigureOut">
              <a:rPr lang="en-US" smtClean="0"/>
              <a:t>20/11/17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4A0E-5893-EF42-86A7-F66C76168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7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E3B9-06E2-DB41-AD78-FA3AB8C9F040}" type="datetimeFigureOut">
              <a:rPr lang="en-US" smtClean="0"/>
              <a:t>20/11/17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4A0E-5893-EF42-86A7-F66C76168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9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E3B9-06E2-DB41-AD78-FA3AB8C9F040}" type="datetimeFigureOut">
              <a:rPr lang="en-US" smtClean="0"/>
              <a:t>20/11/17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4A0E-5893-EF42-86A7-F66C76168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50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E3B9-06E2-DB41-AD78-FA3AB8C9F040}" type="datetimeFigureOut">
              <a:rPr lang="en-US" smtClean="0"/>
              <a:t>20/11/17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4A0E-5893-EF42-86A7-F66C76168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1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E3B9-06E2-DB41-AD78-FA3AB8C9F040}" type="datetimeFigureOut">
              <a:rPr lang="en-US" smtClean="0"/>
              <a:t>20/11/17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4A0E-5893-EF42-86A7-F66C76168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5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E3B9-06E2-DB41-AD78-FA3AB8C9F040}" type="datetimeFigureOut">
              <a:rPr lang="en-US" smtClean="0"/>
              <a:t>20/11/17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4A0E-5893-EF42-86A7-F66C76168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AE3B9-06E2-DB41-AD78-FA3AB8C9F040}" type="datetimeFigureOut">
              <a:rPr lang="en-US" smtClean="0"/>
              <a:t>20/11/17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E4A0E-5893-EF42-86A7-F66C76168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riendorfollow.com/twitter/most-followers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456" y="1560611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Eurostile"/>
                <a:cs typeface="Eurostile"/>
              </a:rPr>
              <a:t>Facebook Task - Recap</a:t>
            </a:r>
            <a:endParaRPr lang="en-US" dirty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217720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Eurostile"/>
                <a:cs typeface="Eurostile"/>
              </a:rPr>
              <a:t>Twitter </a:t>
            </a:r>
            <a:endParaRPr lang="en-US" dirty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2332970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8570" y="1397675"/>
            <a:ext cx="80160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Eurostile"/>
                <a:cs typeface="Eurostile"/>
              </a:rPr>
              <a:t>What is Twitter?</a:t>
            </a:r>
          </a:p>
          <a:p>
            <a:endParaRPr lang="en-US" dirty="0" smtClean="0">
              <a:latin typeface="Eurostile"/>
              <a:cs typeface="Eurostile"/>
            </a:endParaRPr>
          </a:p>
          <a:p>
            <a:r>
              <a:rPr lang="en-US" dirty="0" smtClean="0">
                <a:latin typeface="Eurostile"/>
                <a:cs typeface="Eurostile"/>
              </a:rPr>
              <a:t>• </a:t>
            </a:r>
            <a:r>
              <a:rPr lang="en-US" dirty="0" err="1" smtClean="0">
                <a:latin typeface="Eurostile"/>
                <a:cs typeface="Eurostile"/>
              </a:rPr>
              <a:t>Microblogging</a:t>
            </a:r>
            <a:r>
              <a:rPr lang="en-US" dirty="0" smtClean="0">
                <a:latin typeface="Eurostile"/>
                <a:cs typeface="Eurostile"/>
              </a:rPr>
              <a:t> (280 characters or less – this has doubled in the last few months)</a:t>
            </a:r>
          </a:p>
          <a:p>
            <a:r>
              <a:rPr lang="en-US" dirty="0" smtClean="0">
                <a:latin typeface="Eurostile"/>
                <a:cs typeface="Eurostile"/>
              </a:rPr>
              <a:t>• Posts are called tweets</a:t>
            </a:r>
          </a:p>
          <a:p>
            <a:r>
              <a:rPr lang="en-US" dirty="0" smtClean="0">
                <a:latin typeface="Eurostile"/>
                <a:cs typeface="Eurostile"/>
              </a:rPr>
              <a:t>• Anyone can use for free (individual, company</a:t>
            </a:r>
          </a:p>
          <a:p>
            <a:r>
              <a:rPr lang="en-US" dirty="0" smtClean="0">
                <a:latin typeface="Eurostile"/>
                <a:cs typeface="Eurostile"/>
              </a:rPr>
              <a:t>or institution)</a:t>
            </a:r>
          </a:p>
          <a:p>
            <a:r>
              <a:rPr lang="en-US" dirty="0" smtClean="0">
                <a:latin typeface="Eurostile"/>
                <a:cs typeface="Eurostile"/>
              </a:rPr>
              <a:t>• Purpose is to share informative content LIVE</a:t>
            </a:r>
          </a:p>
          <a:p>
            <a:r>
              <a:rPr lang="en-US" dirty="0" smtClean="0">
                <a:latin typeface="Eurostile"/>
                <a:cs typeface="Eurostile"/>
              </a:rPr>
              <a:t>(personal thoughts, insights, images or links)</a:t>
            </a:r>
          </a:p>
          <a:p>
            <a:endParaRPr lang="en-US" dirty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3008703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745" y="815280"/>
            <a:ext cx="7771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Twitter was created in March 2006 by Jack Dorsey, Evan Williams, Biz Stone, and Noah Glass and launched in July 2006 – they were a group of computer programmers from the US.</a:t>
            </a:r>
          </a:p>
          <a:p>
            <a:endParaRPr lang="en-US" dirty="0" smtClean="0">
              <a:latin typeface="Eurostile"/>
              <a:cs typeface="Eurostile"/>
            </a:endParaRPr>
          </a:p>
          <a:p>
            <a:r>
              <a:rPr lang="en-US" dirty="0" smtClean="0">
                <a:latin typeface="Eurostile"/>
                <a:cs typeface="Eurostile"/>
              </a:rPr>
              <a:t>Jack Dorsey sent the first ever Tweet on 21 Mar 2006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Screen Shot 2017-11-20 at 10.46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2273300"/>
            <a:ext cx="74041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0537" y="830578"/>
            <a:ext cx="718295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latin typeface="Eurostile"/>
                <a:cs typeface="Eurostile"/>
              </a:rPr>
              <a:t>Twitter user statistics</a:t>
            </a:r>
          </a:p>
          <a:p>
            <a:endParaRPr lang="en-US" sz="1000" dirty="0" smtClean="0">
              <a:latin typeface="Eurostile"/>
              <a:cs typeface="Eurostile"/>
            </a:endParaRPr>
          </a:p>
          <a:p>
            <a:r>
              <a:rPr lang="en-US" sz="1000" dirty="0" smtClean="0">
                <a:latin typeface="Eurostile"/>
                <a:cs typeface="Eurostile"/>
              </a:rPr>
              <a:t>There are 310M monthly active users</a:t>
            </a:r>
          </a:p>
          <a:p>
            <a:endParaRPr lang="en-US" sz="1000" dirty="0" smtClean="0">
              <a:latin typeface="Eurostile"/>
              <a:cs typeface="Eurostile"/>
            </a:endParaRPr>
          </a:p>
          <a:p>
            <a:r>
              <a:rPr lang="en-US" sz="1000" dirty="0" smtClean="0">
                <a:latin typeface="Eurostile"/>
                <a:cs typeface="Eurostile"/>
              </a:rPr>
              <a:t>A total of 1.3 billion accounts have been created</a:t>
            </a:r>
          </a:p>
          <a:p>
            <a:endParaRPr lang="en-US" sz="1000" dirty="0" smtClean="0">
              <a:latin typeface="Eurostile"/>
              <a:cs typeface="Eurostile"/>
            </a:endParaRPr>
          </a:p>
          <a:p>
            <a:r>
              <a:rPr lang="en-US" sz="1000" dirty="0" smtClean="0">
                <a:latin typeface="Eurostile"/>
                <a:cs typeface="Eurostile"/>
              </a:rPr>
              <a:t>Of those, 44% made an account and left before ever sending a Tweet</a:t>
            </a:r>
          </a:p>
          <a:p>
            <a:endParaRPr lang="en-US" sz="1000" dirty="0" smtClean="0">
              <a:latin typeface="Eurostile"/>
              <a:cs typeface="Eurostile"/>
            </a:endParaRPr>
          </a:p>
          <a:p>
            <a:r>
              <a:rPr lang="en-US" sz="1000" dirty="0" smtClean="0">
                <a:latin typeface="Eurostile"/>
                <a:cs typeface="Eurostile"/>
              </a:rPr>
              <a:t>Only 550 million people have ever sent a Tweet</a:t>
            </a:r>
          </a:p>
          <a:p>
            <a:endParaRPr lang="en-US" sz="1000" dirty="0" smtClean="0">
              <a:latin typeface="Eurostile"/>
              <a:cs typeface="Eurostile"/>
            </a:endParaRPr>
          </a:p>
          <a:p>
            <a:r>
              <a:rPr lang="en-US" sz="1000" dirty="0" smtClean="0">
                <a:latin typeface="Eurostile"/>
                <a:cs typeface="Eurostile"/>
              </a:rPr>
              <a:t>500 million people visit the site each month without logging in</a:t>
            </a:r>
          </a:p>
          <a:p>
            <a:endParaRPr lang="en-US" sz="1000" dirty="0" smtClean="0">
              <a:latin typeface="Eurostile"/>
              <a:cs typeface="Eurostile"/>
            </a:endParaRPr>
          </a:p>
          <a:p>
            <a:r>
              <a:rPr lang="en-US" sz="1000" dirty="0" smtClean="0">
                <a:latin typeface="Eurostile"/>
                <a:cs typeface="Eurostile"/>
              </a:rPr>
              <a:t>29.2% of US social media users are Twitter users</a:t>
            </a:r>
          </a:p>
          <a:p>
            <a:endParaRPr lang="en-US" sz="1000" dirty="0" smtClean="0">
              <a:latin typeface="Eurostile"/>
              <a:cs typeface="Eurostile"/>
            </a:endParaRPr>
          </a:p>
          <a:p>
            <a:r>
              <a:rPr lang="en-US" sz="1000" dirty="0" smtClean="0">
                <a:latin typeface="Eurostile"/>
                <a:cs typeface="Eurostile"/>
              </a:rPr>
              <a:t>80% of active users access the site via mobile</a:t>
            </a:r>
          </a:p>
          <a:p>
            <a:endParaRPr lang="en-US" sz="1000" dirty="0" smtClean="0">
              <a:latin typeface="Eurostile"/>
              <a:cs typeface="Eurostile"/>
            </a:endParaRPr>
          </a:p>
          <a:p>
            <a:r>
              <a:rPr lang="en-US" sz="1000" dirty="0" smtClean="0">
                <a:latin typeface="Eurostile"/>
                <a:cs typeface="Eurostile"/>
              </a:rPr>
              <a:t>208 is the average number of followers</a:t>
            </a:r>
          </a:p>
          <a:p>
            <a:endParaRPr lang="en-US" sz="1000" dirty="0" smtClean="0">
              <a:latin typeface="Eurostile"/>
              <a:cs typeface="Eurostile"/>
            </a:endParaRPr>
          </a:p>
          <a:p>
            <a:r>
              <a:rPr lang="en-US" sz="1000" dirty="0" smtClean="0">
                <a:latin typeface="Eurostile"/>
                <a:cs typeface="Eurostile"/>
              </a:rPr>
              <a:t>391 million accounts have no followers at all</a:t>
            </a:r>
          </a:p>
          <a:p>
            <a:endParaRPr lang="en-US" sz="1000" dirty="0" smtClean="0">
              <a:latin typeface="Eurostile"/>
              <a:cs typeface="Eurostile"/>
            </a:endParaRPr>
          </a:p>
          <a:p>
            <a:r>
              <a:rPr lang="en-US" sz="1000" dirty="0" smtClean="0">
                <a:latin typeface="Eurostile"/>
                <a:cs typeface="Eurostile"/>
              </a:rPr>
              <a:t>Katy Perry has the most followers, with over 106m - </a:t>
            </a:r>
            <a:r>
              <a:rPr lang="en-US" sz="1000" dirty="0" smtClean="0">
                <a:latin typeface="Eurostile"/>
                <a:cs typeface="Eurostile"/>
                <a:hlinkClick r:id="rId2"/>
              </a:rPr>
              <a:t>http://friendorfollow.com/twitter/most-followers/</a:t>
            </a:r>
            <a:r>
              <a:rPr lang="en-US" sz="1000" dirty="0" smtClean="0">
                <a:latin typeface="Eurostile"/>
                <a:cs typeface="Eurostile"/>
              </a:rPr>
              <a:t> </a:t>
            </a:r>
          </a:p>
          <a:p>
            <a:endParaRPr lang="en-US" sz="1000" dirty="0" smtClean="0">
              <a:latin typeface="Eurostile"/>
              <a:cs typeface="Eurostile"/>
            </a:endParaRPr>
          </a:p>
          <a:p>
            <a:r>
              <a:rPr lang="en-US" sz="1000" dirty="0" smtClean="0">
                <a:latin typeface="Eurostile"/>
                <a:cs typeface="Eurostile"/>
              </a:rPr>
              <a:t>Journalists make up 24.6% of verified accounts</a:t>
            </a:r>
          </a:p>
          <a:p>
            <a:endParaRPr lang="en-US" sz="1000" dirty="0" smtClean="0">
              <a:latin typeface="Eurostile"/>
              <a:cs typeface="Eurostile"/>
            </a:endParaRPr>
          </a:p>
          <a:p>
            <a:r>
              <a:rPr lang="en-US" sz="1000" dirty="0" smtClean="0">
                <a:latin typeface="Eurostile"/>
                <a:cs typeface="Eurostile"/>
              </a:rPr>
              <a:t>83% of the world’s leaders are on Twitter</a:t>
            </a:r>
          </a:p>
          <a:p>
            <a:endParaRPr lang="en-US" sz="1000" dirty="0" smtClean="0">
              <a:latin typeface="Eurostile"/>
              <a:cs typeface="Eurostile"/>
            </a:endParaRPr>
          </a:p>
          <a:p>
            <a:r>
              <a:rPr lang="en-US" sz="1000" dirty="0" smtClean="0">
                <a:latin typeface="Eurostile"/>
                <a:cs typeface="Eurostile"/>
              </a:rPr>
              <a:t>79% of accounts are held outside of the U.S.</a:t>
            </a:r>
          </a:p>
          <a:p>
            <a:endParaRPr lang="en-US" sz="1000" dirty="0" smtClean="0">
              <a:latin typeface="Eurostile"/>
              <a:cs typeface="Eurostile"/>
            </a:endParaRPr>
          </a:p>
          <a:p>
            <a:r>
              <a:rPr lang="en-US" sz="1000" dirty="0" smtClean="0">
                <a:latin typeface="Eurostile"/>
                <a:cs typeface="Eurostile"/>
              </a:rPr>
              <a:t>Twitter estimates 23m of its active users are actually bots</a:t>
            </a:r>
            <a:endParaRPr lang="en-US" sz="1000" dirty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1187863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1-20 at 10.51.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701" r="-57701"/>
          <a:stretch>
            <a:fillRect/>
          </a:stretch>
        </p:blipFill>
        <p:spPr>
          <a:xfrm>
            <a:off x="299908" y="62735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79009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026513"/>
          </a:xfrm>
        </p:spPr>
        <p:txBody>
          <a:bodyPr>
            <a:normAutofit/>
          </a:bodyPr>
          <a:lstStyle/>
          <a:p>
            <a:r>
              <a:rPr lang="en-GB" b="1" dirty="0" smtClean="0">
                <a:latin typeface="Eurostile"/>
                <a:cs typeface="Eurostile"/>
              </a:rPr>
              <a:t>The </a:t>
            </a:r>
            <a:r>
              <a:rPr lang="en-GB" b="1" dirty="0">
                <a:latin typeface="Eurostile"/>
                <a:cs typeface="Eurostile"/>
              </a:rPr>
              <a:t>Twitter glossary</a:t>
            </a:r>
            <a:r>
              <a:rPr lang="en-GB" dirty="0">
                <a:latin typeface="Eurostile"/>
                <a:cs typeface="Eurostile"/>
              </a:rPr>
              <a:t/>
            </a:r>
            <a:br>
              <a:rPr lang="en-GB" dirty="0">
                <a:latin typeface="Eurostile"/>
                <a:cs typeface="Eurostile"/>
              </a:rPr>
            </a:br>
            <a:r>
              <a:rPr lang="en-GB" dirty="0" smtClean="0">
                <a:latin typeface="Eurostile"/>
                <a:cs typeface="Eurostile"/>
              </a:rPr>
              <a:t> - handout</a:t>
            </a:r>
            <a:endParaRPr lang="en-US" dirty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273298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1-20 at 10.43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15" y="425257"/>
            <a:ext cx="6108772" cy="600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29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261</Words>
  <Application>Microsoft Macintosh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Facebook Task - Recap</vt:lpstr>
      <vt:lpstr>Twitter </vt:lpstr>
      <vt:lpstr>PowerPoint Presentation</vt:lpstr>
      <vt:lpstr>PowerPoint Presentation</vt:lpstr>
      <vt:lpstr>PowerPoint Presentation</vt:lpstr>
      <vt:lpstr>PowerPoint Presentation</vt:lpstr>
      <vt:lpstr>The Twitter glossary  - handout</vt:lpstr>
      <vt:lpstr>PowerPoint Presentation</vt:lpstr>
    </vt:vector>
  </TitlesOfParts>
  <Company>The Henley Group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Twitter </dc:title>
  <dc:creator>Ashley  Mackie </dc:creator>
  <cp:lastModifiedBy>Ashley  Mackie </cp:lastModifiedBy>
  <cp:revision>3</cp:revision>
  <dcterms:created xsi:type="dcterms:W3CDTF">2017-11-20T10:35:19Z</dcterms:created>
  <dcterms:modified xsi:type="dcterms:W3CDTF">2017-11-20T11:31:29Z</dcterms:modified>
</cp:coreProperties>
</file>