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95" r:id="rId3"/>
    <p:sldId id="261" r:id="rId4"/>
    <p:sldId id="257" r:id="rId5"/>
    <p:sldId id="296" r:id="rId6"/>
    <p:sldId id="297" r:id="rId7"/>
    <p:sldId id="298" r:id="rId8"/>
    <p:sldId id="259" r:id="rId9"/>
    <p:sldId id="299" r:id="rId10"/>
    <p:sldId id="300" r:id="rId11"/>
    <p:sldId id="265"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5" r:id="rId26"/>
    <p:sldId id="316" r:id="rId27"/>
    <p:sldId id="317" r:id="rId28"/>
    <p:sldId id="314" r:id="rId29"/>
    <p:sldId id="318" r:id="rId30"/>
    <p:sldId id="319" r:id="rId31"/>
    <p:sldId id="320" r:id="rId32"/>
    <p:sldId id="267" r:id="rId33"/>
    <p:sldId id="278" r:id="rId34"/>
    <p:sldId id="277" r:id="rId35"/>
    <p:sldId id="279" r:id="rId36"/>
    <p:sldId id="280" r:id="rId37"/>
    <p:sldId id="281" r:id="rId38"/>
    <p:sldId id="282" r:id="rId39"/>
    <p:sldId id="283" r:id="rId40"/>
    <p:sldId id="290" r:id="rId41"/>
    <p:sldId id="291" r:id="rId42"/>
    <p:sldId id="292" r:id="rId43"/>
    <p:sldId id="269" r:id="rId44"/>
    <p:sldId id="270" r:id="rId45"/>
    <p:sldId id="271" r:id="rId46"/>
    <p:sldId id="284" r:id="rId47"/>
    <p:sldId id="285" r:id="rId48"/>
    <p:sldId id="28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76" y="-5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F1BCB-7F7B-424A-BB06-BC5F5861EC9B}" type="datetimeFigureOut">
              <a:rPr lang="en-US" smtClean="0"/>
              <a:t>22/01/18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768DA-A59B-234F-B9AD-31AB61FB7B34}" type="slidenum">
              <a:rPr lang="en-US" smtClean="0"/>
              <a:t>‹#›</a:t>
            </a:fld>
            <a:endParaRPr lang="en-US"/>
          </a:p>
        </p:txBody>
      </p:sp>
    </p:spTree>
    <p:extLst>
      <p:ext uri="{BB962C8B-B14F-4D97-AF65-F5344CB8AC3E}">
        <p14:creationId xmlns:p14="http://schemas.microsoft.com/office/powerpoint/2010/main" val="31786286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3163B8A-08D1-314B-BF17-F04B1E34E75D}" type="datetimeFigureOut">
              <a:rPr lang="en-US" smtClean="0"/>
              <a:t>22/01/18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226773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163B8A-08D1-314B-BF17-F04B1E34E75D}" type="datetimeFigureOut">
              <a:rPr lang="en-US" smtClean="0"/>
              <a:t>22/01/18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29453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163B8A-08D1-314B-BF17-F04B1E34E75D}" type="datetimeFigureOut">
              <a:rPr lang="en-US" smtClean="0"/>
              <a:t>22/01/18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39627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163B8A-08D1-314B-BF17-F04B1E34E75D}" type="datetimeFigureOut">
              <a:rPr lang="en-US" smtClean="0"/>
              <a:t>22/01/18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389905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163B8A-08D1-314B-BF17-F04B1E34E75D}" type="datetimeFigureOut">
              <a:rPr lang="en-US" smtClean="0"/>
              <a:t>22/01/18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311285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3163B8A-08D1-314B-BF17-F04B1E34E75D}" type="datetimeFigureOut">
              <a:rPr lang="en-US" smtClean="0"/>
              <a:t>22/01/18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20884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3163B8A-08D1-314B-BF17-F04B1E34E75D}" type="datetimeFigureOut">
              <a:rPr lang="en-US" smtClean="0"/>
              <a:t>22/01/18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295205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3163B8A-08D1-314B-BF17-F04B1E34E75D}" type="datetimeFigureOut">
              <a:rPr lang="en-US" smtClean="0"/>
              <a:t>22/01/18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211235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63B8A-08D1-314B-BF17-F04B1E34E75D}" type="datetimeFigureOut">
              <a:rPr lang="en-US" smtClean="0"/>
              <a:t>22/01/18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332993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163B8A-08D1-314B-BF17-F04B1E34E75D}" type="datetimeFigureOut">
              <a:rPr lang="en-US" smtClean="0"/>
              <a:t>22/01/18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14319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163B8A-08D1-314B-BF17-F04B1E34E75D}" type="datetimeFigureOut">
              <a:rPr lang="en-US" smtClean="0"/>
              <a:t>22/01/18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B9C6D-1F33-0547-9E38-7B31259793E9}" type="slidenum">
              <a:rPr lang="en-US" smtClean="0"/>
              <a:t>‹#›</a:t>
            </a:fld>
            <a:endParaRPr lang="en-US"/>
          </a:p>
        </p:txBody>
      </p:sp>
    </p:spTree>
    <p:extLst>
      <p:ext uri="{BB962C8B-B14F-4D97-AF65-F5344CB8AC3E}">
        <p14:creationId xmlns:p14="http://schemas.microsoft.com/office/powerpoint/2010/main" val="4240835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63B8A-08D1-314B-BF17-F04B1E34E75D}" type="datetimeFigureOut">
              <a:rPr lang="en-US" smtClean="0"/>
              <a:t>22/01/18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9C6D-1F33-0547-9E38-7B31259793E9}" type="slidenum">
              <a:rPr lang="en-US" smtClean="0"/>
              <a:t>‹#›</a:t>
            </a:fld>
            <a:endParaRPr lang="en-US"/>
          </a:p>
        </p:txBody>
      </p:sp>
    </p:spTree>
    <p:extLst>
      <p:ext uri="{BB962C8B-B14F-4D97-AF65-F5344CB8AC3E}">
        <p14:creationId xmlns:p14="http://schemas.microsoft.com/office/powerpoint/2010/main" val="338157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 Id="rId3" Type="http://schemas.openxmlformats.org/officeDocument/2006/relationships/hyperlink" Target="http://www.talentedmarketing.com/social-media-for-marketing.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itter.com/hashtag/trend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shtagify.me/" TargetMode="Externa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urostile"/>
                <a:cs typeface="Eurostile"/>
              </a:rPr>
              <a:t>Social Media For </a:t>
            </a:r>
            <a:r>
              <a:rPr lang="en-US" dirty="0" smtClean="0">
                <a:latin typeface="Eurostile"/>
                <a:cs typeface="Eurostile"/>
              </a:rPr>
              <a:t>Marketing </a:t>
            </a:r>
            <a:r>
              <a:rPr lang="en-US" dirty="0" smtClean="0">
                <a:latin typeface="Eurostile"/>
                <a:cs typeface="Eurostile"/>
              </a:rPr>
              <a:t> </a:t>
            </a:r>
            <a:endParaRPr lang="en-US" dirty="0">
              <a:latin typeface="Eurostile"/>
              <a:cs typeface="Eurostile"/>
            </a:endParaRPr>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09" y="4245429"/>
            <a:ext cx="4000500" cy="2032000"/>
          </a:xfrm>
          <a:prstGeom prst="rect">
            <a:avLst/>
          </a:prstGeom>
        </p:spPr>
      </p:pic>
      <p:pic>
        <p:nvPicPr>
          <p:cNvPr id="5" name="Picture 4"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405" y="276106"/>
            <a:ext cx="1304581" cy="1774450"/>
          </a:xfrm>
          <a:prstGeom prst="rect">
            <a:avLst/>
          </a:prstGeom>
        </p:spPr>
      </p:pic>
    </p:spTree>
    <p:extLst>
      <p:ext uri="{BB962C8B-B14F-4D97-AF65-F5344CB8AC3E}">
        <p14:creationId xmlns:p14="http://schemas.microsoft.com/office/powerpoint/2010/main" val="23216098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6783" y="326123"/>
            <a:ext cx="7527997" cy="6001642"/>
          </a:xfrm>
          <a:prstGeom prst="rect">
            <a:avLst/>
          </a:prstGeom>
        </p:spPr>
        <p:txBody>
          <a:bodyPr wrap="square">
            <a:spAutoFit/>
          </a:bodyPr>
          <a:lstStyle/>
          <a:p>
            <a:r>
              <a:rPr lang="en-US" sz="3200" dirty="0" err="1">
                <a:latin typeface="Eurostile"/>
                <a:cs typeface="Eurostile"/>
              </a:rPr>
              <a:t>Pinterest</a:t>
            </a:r>
            <a:r>
              <a:rPr lang="en-US" sz="3200" dirty="0">
                <a:latin typeface="Eurostile"/>
                <a:cs typeface="Eurostile"/>
              </a:rPr>
              <a:t>, a visuals board, can give the same content to target audiences as </a:t>
            </a:r>
            <a:r>
              <a:rPr lang="en-US" sz="3200" dirty="0" err="1">
                <a:latin typeface="Eurostile"/>
                <a:cs typeface="Eurostile"/>
              </a:rPr>
              <a:t>Instagram</a:t>
            </a:r>
            <a:r>
              <a:rPr lang="en-US" sz="3200" dirty="0">
                <a:latin typeface="Eurostile"/>
                <a:cs typeface="Eurostile"/>
              </a:rPr>
              <a:t> (a more popular social platform), and with the integration of stories and filters on </a:t>
            </a:r>
            <a:r>
              <a:rPr lang="en-US" sz="3200" dirty="0" err="1">
                <a:latin typeface="Eurostile"/>
                <a:cs typeface="Eurostile"/>
              </a:rPr>
              <a:t>Instagram</a:t>
            </a:r>
            <a:r>
              <a:rPr lang="en-US" sz="3200" dirty="0">
                <a:latin typeface="Eurostile"/>
                <a:cs typeface="Eurostile"/>
              </a:rPr>
              <a:t> and Facebook it has rendered </a:t>
            </a:r>
            <a:r>
              <a:rPr lang="en-US" sz="3200" dirty="0" err="1">
                <a:latin typeface="Eurostile"/>
                <a:cs typeface="Eurostile"/>
              </a:rPr>
              <a:t>Snapchat's</a:t>
            </a:r>
            <a:r>
              <a:rPr lang="en-US" sz="3200" dirty="0">
                <a:latin typeface="Eurostile"/>
                <a:cs typeface="Eurostile"/>
              </a:rPr>
              <a:t> trademark media platform obsolete in the eyes of many businesses. However, </a:t>
            </a:r>
            <a:r>
              <a:rPr lang="en-US" sz="3200" dirty="0" err="1">
                <a:latin typeface="Eurostile"/>
                <a:cs typeface="Eurostile"/>
              </a:rPr>
              <a:t>Snapchat</a:t>
            </a:r>
            <a:r>
              <a:rPr lang="en-US" sz="3200" dirty="0">
                <a:latin typeface="Eurostile"/>
                <a:cs typeface="Eurostile"/>
              </a:rPr>
              <a:t> remains the social platform teenagers spend the most time on, making it a valuable asset to your marketing strategy if your brand's target audience is Generation Z.</a:t>
            </a:r>
          </a:p>
        </p:txBody>
      </p:sp>
    </p:spTree>
    <p:extLst>
      <p:ext uri="{BB962C8B-B14F-4D97-AF65-F5344CB8AC3E}">
        <p14:creationId xmlns:p14="http://schemas.microsoft.com/office/powerpoint/2010/main" val="125753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Why do </a:t>
            </a:r>
            <a:r>
              <a:rPr lang="en-US" b="1" dirty="0" smtClean="0">
                <a:latin typeface="Eurostile"/>
                <a:cs typeface="Eurostile"/>
              </a:rPr>
              <a:t>companies</a:t>
            </a:r>
            <a:r>
              <a:rPr lang="en-US" dirty="0" smtClean="0">
                <a:latin typeface="Eurostile"/>
                <a:cs typeface="Eurostile"/>
              </a:rPr>
              <a:t> use social media?</a:t>
            </a:r>
            <a:endParaRPr lang="en-US" dirty="0">
              <a:latin typeface="Eurostile"/>
              <a:cs typeface="Eurostile"/>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Eurostile"/>
                <a:cs typeface="Eurostile"/>
              </a:rPr>
              <a:t>Gain valuable customer insights</a:t>
            </a:r>
          </a:p>
          <a:p>
            <a:r>
              <a:rPr lang="en-US" dirty="0" smtClean="0">
                <a:latin typeface="Eurostile"/>
                <a:cs typeface="Eurostile"/>
              </a:rPr>
              <a:t>Increase brand awareness and loyalty</a:t>
            </a:r>
          </a:p>
          <a:p>
            <a:r>
              <a:rPr lang="en-US" dirty="0" smtClean="0">
                <a:latin typeface="Eurostile"/>
                <a:cs typeface="Eurostile"/>
              </a:rPr>
              <a:t>Run targeted ads with real-time results</a:t>
            </a:r>
          </a:p>
          <a:p>
            <a:r>
              <a:rPr lang="en-US" dirty="0" smtClean="0">
                <a:latin typeface="Eurostile"/>
                <a:cs typeface="Eurostile"/>
              </a:rPr>
              <a:t>Generate higher conversion </a:t>
            </a:r>
            <a:r>
              <a:rPr lang="en-US" dirty="0" err="1" smtClean="0">
                <a:latin typeface="Eurostile"/>
                <a:cs typeface="Eurostile"/>
              </a:rPr>
              <a:t>leadds</a:t>
            </a:r>
            <a:endParaRPr lang="en-US" dirty="0" smtClean="0">
              <a:latin typeface="Eurostile"/>
              <a:cs typeface="Eurostile"/>
            </a:endParaRPr>
          </a:p>
          <a:p>
            <a:r>
              <a:rPr lang="en-US" dirty="0" smtClean="0">
                <a:latin typeface="Eurostile"/>
                <a:cs typeface="Eurostile"/>
              </a:rPr>
              <a:t>Increase website traffic</a:t>
            </a:r>
          </a:p>
          <a:p>
            <a:r>
              <a:rPr lang="en-US" dirty="0" smtClean="0">
                <a:latin typeface="Eurostile"/>
                <a:cs typeface="Eurostile"/>
              </a:rPr>
              <a:t>Look at competitors</a:t>
            </a:r>
          </a:p>
          <a:p>
            <a:r>
              <a:rPr lang="en-US" dirty="0" smtClean="0">
                <a:latin typeface="Eurostile"/>
                <a:cs typeface="Eurostile"/>
              </a:rPr>
              <a:t>Share content</a:t>
            </a:r>
          </a:p>
          <a:p>
            <a:r>
              <a:rPr lang="en-US" dirty="0" smtClean="0">
                <a:latin typeface="Eurostile"/>
                <a:cs typeface="Eurostile"/>
              </a:rPr>
              <a:t>Build relationships</a:t>
            </a:r>
          </a:p>
          <a:p>
            <a:r>
              <a:rPr lang="en-US" dirty="0" smtClean="0">
                <a:latin typeface="Eurostile"/>
                <a:cs typeface="Eurostile"/>
              </a:rPr>
              <a:t>It is FREE?</a:t>
            </a:r>
          </a:p>
        </p:txBody>
      </p:sp>
    </p:spTree>
    <p:extLst>
      <p:ext uri="{BB962C8B-B14F-4D97-AF65-F5344CB8AC3E}">
        <p14:creationId xmlns:p14="http://schemas.microsoft.com/office/powerpoint/2010/main" val="3462589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2802" y="509193"/>
            <a:ext cx="6681384" cy="4216539"/>
          </a:xfrm>
          <a:prstGeom prst="rect">
            <a:avLst/>
          </a:prstGeom>
        </p:spPr>
        <p:txBody>
          <a:bodyPr wrap="square">
            <a:spAutoFit/>
          </a:bodyPr>
          <a:lstStyle/>
          <a:p>
            <a:r>
              <a:rPr lang="en-US" sz="4400" dirty="0">
                <a:latin typeface="Eurostile"/>
                <a:cs typeface="Eurostile"/>
              </a:rPr>
              <a:t>What content engages customers</a:t>
            </a:r>
            <a:r>
              <a:rPr lang="en-US" sz="4400" dirty="0" smtClean="0">
                <a:latin typeface="Eurostile"/>
                <a:cs typeface="Eurostile"/>
              </a:rPr>
              <a:t>?</a:t>
            </a:r>
          </a:p>
          <a:p>
            <a:endParaRPr lang="en-US" dirty="0">
              <a:latin typeface="Eurostile"/>
              <a:cs typeface="Eurostile"/>
            </a:endParaRPr>
          </a:p>
          <a:p>
            <a:r>
              <a:rPr lang="en-US" sz="5400" dirty="0">
                <a:latin typeface="Eurostile"/>
                <a:cs typeface="Eurostile"/>
              </a:rPr>
              <a:t>With users scrolling through 300 feet of content per </a:t>
            </a:r>
            <a:r>
              <a:rPr lang="en-US" sz="5400" dirty="0" smtClean="0">
                <a:latin typeface="Eurostile"/>
                <a:cs typeface="Eurostile"/>
              </a:rPr>
              <a:t>day</a:t>
            </a:r>
            <a:r>
              <a:rPr lang="is-IS" sz="5400"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277123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Eurostile"/>
                <a:cs typeface="Eurostile"/>
              </a:rPr>
              <a:t>Kat Hahn from Facebook suggests how brands can stand out, in a way that reflects the way users consume content on social media:</a:t>
            </a:r>
          </a:p>
          <a:p>
            <a:endParaRPr lang="en-US" dirty="0">
              <a:latin typeface="Eurostile"/>
              <a:cs typeface="Eurostile"/>
            </a:endParaRPr>
          </a:p>
          <a:p>
            <a:r>
              <a:rPr lang="en-US" dirty="0">
                <a:latin typeface="Eurostile"/>
                <a:cs typeface="Eurostile"/>
              </a:rPr>
              <a:t>On the go - short and snappy</a:t>
            </a:r>
          </a:p>
          <a:p>
            <a:r>
              <a:rPr lang="en-US" dirty="0">
                <a:latin typeface="Eurostile"/>
                <a:cs typeface="Eurostile"/>
              </a:rPr>
              <a:t>Lean forward - interactive content</a:t>
            </a:r>
          </a:p>
          <a:p>
            <a:r>
              <a:rPr lang="en-US" dirty="0">
                <a:latin typeface="Eurostile"/>
                <a:cs typeface="Eurostile"/>
              </a:rPr>
              <a:t>Lean back - immersive content, longer and goes into detail</a:t>
            </a:r>
          </a:p>
          <a:p>
            <a:endParaRPr lang="en-US" dirty="0"/>
          </a:p>
        </p:txBody>
      </p:sp>
    </p:spTree>
    <p:extLst>
      <p:ext uri="{BB962C8B-B14F-4D97-AF65-F5344CB8AC3E}">
        <p14:creationId xmlns:p14="http://schemas.microsoft.com/office/powerpoint/2010/main" val="321225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2 at 15.45.00.png"/>
          <p:cNvPicPr>
            <a:picLocks noGrp="1" noChangeAspect="1"/>
          </p:cNvPicPr>
          <p:nvPr>
            <p:ph idx="1"/>
          </p:nvPr>
        </p:nvPicPr>
        <p:blipFill>
          <a:blip r:embed="rId2">
            <a:extLst>
              <a:ext uri="{28A0092B-C50C-407E-A947-70E740481C1C}">
                <a14:useLocalDpi xmlns:a14="http://schemas.microsoft.com/office/drawing/2010/main" val="0"/>
              </a:ext>
            </a:extLst>
          </a:blip>
          <a:srcRect l="-68609" r="-68609"/>
          <a:stretch>
            <a:fillRect/>
          </a:stretch>
        </p:blipFill>
        <p:spPr>
          <a:xfrm>
            <a:off x="457200" y="492004"/>
            <a:ext cx="8229600" cy="5634160"/>
          </a:xfrm>
        </p:spPr>
      </p:pic>
    </p:spTree>
    <p:extLst>
      <p:ext uri="{BB962C8B-B14F-4D97-AF65-F5344CB8AC3E}">
        <p14:creationId xmlns:p14="http://schemas.microsoft.com/office/powerpoint/2010/main" val="390527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8310" y="905232"/>
            <a:ext cx="7093250" cy="2062103"/>
          </a:xfrm>
          <a:prstGeom prst="rect">
            <a:avLst/>
          </a:prstGeom>
        </p:spPr>
        <p:txBody>
          <a:bodyPr wrap="square">
            <a:spAutoFit/>
          </a:bodyPr>
          <a:lstStyle/>
          <a:p>
            <a:r>
              <a:rPr lang="en-US" sz="3200" dirty="0">
                <a:latin typeface="Eurostile"/>
                <a:cs typeface="Eurostile"/>
              </a:rPr>
              <a:t>According to the </a:t>
            </a:r>
            <a:r>
              <a:rPr lang="en-US" sz="3200" dirty="0" smtClean="0">
                <a:latin typeface="Eurostile"/>
                <a:cs typeface="Eurostile"/>
              </a:rPr>
              <a:t>graph, </a:t>
            </a:r>
            <a:r>
              <a:rPr lang="en-US" sz="3200" dirty="0">
                <a:latin typeface="Eurostile"/>
                <a:cs typeface="Eurostile"/>
              </a:rPr>
              <a:t>written articles (27%), videos (26%), and images (24%) are the three most engaging content on social media.</a:t>
            </a:r>
          </a:p>
        </p:txBody>
      </p:sp>
    </p:spTree>
    <p:extLst>
      <p:ext uri="{BB962C8B-B14F-4D97-AF65-F5344CB8AC3E}">
        <p14:creationId xmlns:p14="http://schemas.microsoft.com/office/powerpoint/2010/main" val="103244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462" y="1166842"/>
            <a:ext cx="7608082" cy="3139321"/>
          </a:xfrm>
          <a:prstGeom prst="rect">
            <a:avLst/>
          </a:prstGeom>
        </p:spPr>
        <p:txBody>
          <a:bodyPr wrap="square">
            <a:spAutoFit/>
          </a:bodyPr>
          <a:lstStyle/>
          <a:p>
            <a:r>
              <a:rPr lang="en-US" dirty="0">
                <a:latin typeface="Eurostile"/>
                <a:cs typeface="Eurostile"/>
              </a:rPr>
              <a:t>Original </a:t>
            </a:r>
            <a:r>
              <a:rPr lang="en-US" dirty="0" err="1">
                <a:latin typeface="Eurostile"/>
                <a:cs typeface="Eurostile"/>
              </a:rPr>
              <a:t>vs</a:t>
            </a:r>
            <a:r>
              <a:rPr lang="en-US" dirty="0">
                <a:latin typeface="Eurostile"/>
                <a:cs typeface="Eurostile"/>
              </a:rPr>
              <a:t> shared content</a:t>
            </a:r>
          </a:p>
          <a:p>
            <a:r>
              <a:rPr lang="en-US" dirty="0">
                <a:latin typeface="Eurostile"/>
                <a:cs typeface="Eurostile"/>
              </a:rPr>
              <a:t>Nearly 80% of businesses share mostly original content and only 19% of companies share only original content.</a:t>
            </a:r>
          </a:p>
          <a:p>
            <a:endParaRPr lang="en-US" dirty="0">
              <a:latin typeface="Eurostile"/>
              <a:cs typeface="Eurostile"/>
            </a:endParaRPr>
          </a:p>
          <a:p>
            <a:r>
              <a:rPr lang="en-US" dirty="0">
                <a:latin typeface="Eurostile"/>
                <a:cs typeface="Eurostile"/>
              </a:rPr>
              <a:t>Sharing and posting content that only your company produces increases your own brand awareness and shows customers more about yourself.</a:t>
            </a:r>
          </a:p>
          <a:p>
            <a:endParaRPr lang="en-US" dirty="0">
              <a:latin typeface="Eurostile"/>
              <a:cs typeface="Eurostile"/>
            </a:endParaRPr>
          </a:p>
          <a:p>
            <a:r>
              <a:rPr lang="en-US" dirty="0">
                <a:latin typeface="Eurostile"/>
                <a:cs typeface="Eurostile"/>
              </a:rPr>
              <a:t>Sharing your own content that has not been published/seen anywhere else can drive higher engagement, after all, users don't want to see the same content on their social feeds. producing original content can increase engagement rates with your brand.</a:t>
            </a:r>
          </a:p>
        </p:txBody>
      </p:sp>
    </p:spTree>
    <p:extLst>
      <p:ext uri="{BB962C8B-B14F-4D97-AF65-F5344CB8AC3E}">
        <p14:creationId xmlns:p14="http://schemas.microsoft.com/office/powerpoint/2010/main" val="374840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2 at 15.47.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034" y="0"/>
            <a:ext cx="6273800" cy="6286500"/>
          </a:xfrm>
          <a:prstGeom prst="rect">
            <a:avLst/>
          </a:prstGeom>
        </p:spPr>
      </p:pic>
    </p:spTree>
    <p:extLst>
      <p:ext uri="{BB962C8B-B14F-4D97-AF65-F5344CB8AC3E}">
        <p14:creationId xmlns:p14="http://schemas.microsoft.com/office/powerpoint/2010/main" val="90508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2 at 15.53.50.png"/>
          <p:cNvPicPr>
            <a:picLocks noGrp="1" noChangeAspect="1"/>
          </p:cNvPicPr>
          <p:nvPr>
            <p:ph idx="1"/>
          </p:nvPr>
        </p:nvPicPr>
        <p:blipFill>
          <a:blip r:embed="rId2">
            <a:extLst>
              <a:ext uri="{28A0092B-C50C-407E-A947-70E740481C1C}">
                <a14:useLocalDpi xmlns:a14="http://schemas.microsoft.com/office/drawing/2010/main" val="0"/>
              </a:ext>
            </a:extLst>
          </a:blip>
          <a:srcRect l="-44891" r="-44891"/>
          <a:stretch>
            <a:fillRect/>
          </a:stretch>
        </p:blipFill>
        <p:spPr>
          <a:xfrm>
            <a:off x="457200" y="970894"/>
            <a:ext cx="8229600" cy="4525963"/>
          </a:xfrm>
        </p:spPr>
      </p:pic>
    </p:spTree>
    <p:extLst>
      <p:ext uri="{BB962C8B-B14F-4D97-AF65-F5344CB8AC3E}">
        <p14:creationId xmlns:p14="http://schemas.microsoft.com/office/powerpoint/2010/main" val="122296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731" y="1859340"/>
            <a:ext cx="7733931" cy="2308324"/>
          </a:xfrm>
          <a:prstGeom prst="rect">
            <a:avLst/>
          </a:prstGeom>
        </p:spPr>
        <p:txBody>
          <a:bodyPr wrap="square">
            <a:spAutoFit/>
          </a:bodyPr>
          <a:lstStyle/>
          <a:p>
            <a:r>
              <a:rPr lang="en-US" dirty="0">
                <a:latin typeface="Eurostile"/>
                <a:cs typeface="Eurostile"/>
              </a:rPr>
              <a:t>Facebook still remains the most valuable social platform for B2C companies, with many of their customers making purchasing decisions online. However, LinkedIn (93%) is the most valuable social platform for B2B companies and then Twitter (83%).</a:t>
            </a:r>
          </a:p>
          <a:p>
            <a:endParaRPr lang="en-US" dirty="0">
              <a:latin typeface="Eurostile"/>
              <a:cs typeface="Eurostile"/>
            </a:endParaRPr>
          </a:p>
          <a:p>
            <a:r>
              <a:rPr lang="en-US" dirty="0">
                <a:latin typeface="Eurostile"/>
                <a:cs typeface="Eurostile"/>
              </a:rPr>
              <a:t>This is because of the professional nature of these platforms, it's much easier to reach and engage with business professionals and professional company pages/profiles.</a:t>
            </a:r>
          </a:p>
        </p:txBody>
      </p:sp>
    </p:spTree>
    <p:extLst>
      <p:ext uri="{BB962C8B-B14F-4D97-AF65-F5344CB8AC3E}">
        <p14:creationId xmlns:p14="http://schemas.microsoft.com/office/powerpoint/2010/main" val="265537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latin typeface="Eurostile"/>
                <a:cs typeface="Eurostile"/>
              </a:rPr>
              <a:t>Introductions </a:t>
            </a:r>
            <a:endParaRPr lang="en-US" dirty="0">
              <a:latin typeface="Eurostile"/>
              <a:cs typeface="Eurostile"/>
            </a:endParaRPr>
          </a:p>
        </p:txBody>
      </p:sp>
    </p:spTree>
    <p:extLst>
      <p:ext uri="{BB962C8B-B14F-4D97-AF65-F5344CB8AC3E}">
        <p14:creationId xmlns:p14="http://schemas.microsoft.com/office/powerpoint/2010/main" val="1742060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629" y="433886"/>
            <a:ext cx="8100033" cy="6186310"/>
          </a:xfrm>
          <a:prstGeom prst="rect">
            <a:avLst/>
          </a:prstGeom>
        </p:spPr>
        <p:txBody>
          <a:bodyPr wrap="square">
            <a:spAutoFit/>
          </a:bodyPr>
          <a:lstStyle/>
          <a:p>
            <a:r>
              <a:rPr lang="en-US" sz="3600" dirty="0">
                <a:latin typeface="Eurostile"/>
                <a:cs typeface="Eurostile"/>
              </a:rPr>
              <a:t>The top </a:t>
            </a:r>
            <a:r>
              <a:rPr lang="en-US" sz="3600" dirty="0" smtClean="0">
                <a:latin typeface="Eurostile"/>
                <a:cs typeface="Eurostile"/>
              </a:rPr>
              <a:t>challenges </a:t>
            </a:r>
            <a:r>
              <a:rPr lang="en-US" sz="3600" dirty="0">
                <a:latin typeface="Eurostile"/>
                <a:cs typeface="Eurostile"/>
              </a:rPr>
              <a:t>to social media marketing are:</a:t>
            </a:r>
          </a:p>
          <a:p>
            <a:endParaRPr lang="en-US" sz="3600" dirty="0">
              <a:latin typeface="Eurostile"/>
              <a:cs typeface="Eurostile"/>
            </a:endParaRPr>
          </a:p>
          <a:p>
            <a:pPr marL="571500" indent="-571500">
              <a:buFont typeface="Arial"/>
              <a:buChar char="•"/>
            </a:pPr>
            <a:r>
              <a:rPr lang="en-US" sz="3600" dirty="0">
                <a:latin typeface="Eurostile"/>
                <a:cs typeface="Eurostile"/>
              </a:rPr>
              <a:t>Not enough resources, including human and financial</a:t>
            </a:r>
          </a:p>
          <a:p>
            <a:pPr marL="571500" indent="-571500">
              <a:buFont typeface="Arial"/>
              <a:buChar char="•"/>
            </a:pPr>
            <a:r>
              <a:rPr lang="en-US" sz="3600" dirty="0">
                <a:latin typeface="Eurostile"/>
                <a:cs typeface="Eurostile"/>
              </a:rPr>
              <a:t>No formal strategy in </a:t>
            </a:r>
            <a:r>
              <a:rPr lang="en-US" sz="3600" dirty="0" smtClean="0">
                <a:latin typeface="Eurostile"/>
                <a:cs typeface="Eurostile"/>
              </a:rPr>
              <a:t>place – lack of corporate guidelines</a:t>
            </a:r>
            <a:endParaRPr lang="en-US" sz="3600" dirty="0">
              <a:latin typeface="Eurostile"/>
              <a:cs typeface="Eurostile"/>
            </a:endParaRPr>
          </a:p>
          <a:p>
            <a:pPr marL="571500" indent="-571500">
              <a:buFont typeface="Arial"/>
              <a:buChar char="•"/>
            </a:pPr>
            <a:r>
              <a:rPr lang="en-US" sz="3600" dirty="0">
                <a:latin typeface="Eurostile"/>
                <a:cs typeface="Eurostile"/>
              </a:rPr>
              <a:t>Building followers and social media </a:t>
            </a:r>
            <a:r>
              <a:rPr lang="en-US" sz="3600" dirty="0" smtClean="0">
                <a:latin typeface="Eurostile"/>
                <a:cs typeface="Eurostile"/>
              </a:rPr>
              <a:t>influencers</a:t>
            </a:r>
          </a:p>
          <a:p>
            <a:pPr marL="571500" indent="-571500">
              <a:buFont typeface="Arial"/>
              <a:buChar char="•"/>
            </a:pPr>
            <a:r>
              <a:rPr lang="en-US" sz="3600" dirty="0" smtClean="0">
                <a:latin typeface="Eurostile"/>
                <a:cs typeface="Eurostile"/>
              </a:rPr>
              <a:t>Consistent tone of voice</a:t>
            </a:r>
          </a:p>
          <a:p>
            <a:pPr marL="571500" indent="-571500">
              <a:buFont typeface="Arial"/>
              <a:buChar char="•"/>
            </a:pPr>
            <a:r>
              <a:rPr lang="en-US" sz="3600" dirty="0" smtClean="0">
                <a:latin typeface="Eurostile"/>
                <a:cs typeface="Eurostile"/>
              </a:rPr>
              <a:t>Ideas </a:t>
            </a:r>
            <a:endParaRPr lang="en-US" sz="3600" dirty="0">
              <a:latin typeface="Eurostile"/>
              <a:cs typeface="Eurostile"/>
            </a:endParaRPr>
          </a:p>
        </p:txBody>
      </p:sp>
    </p:spTree>
    <p:extLst>
      <p:ext uri="{BB962C8B-B14F-4D97-AF65-F5344CB8AC3E}">
        <p14:creationId xmlns:p14="http://schemas.microsoft.com/office/powerpoint/2010/main" val="15491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Impress your team with these stats</a:t>
            </a:r>
            <a:r>
              <a:rPr lang="is-IS" dirty="0" smtClean="0">
                <a:latin typeface="Eurostile"/>
                <a:cs typeface="Eurostile"/>
              </a:rPr>
              <a:t>…</a:t>
            </a:r>
            <a:endParaRPr lang="en-US" dirty="0">
              <a:latin typeface="Eurostile"/>
              <a:cs typeface="Eurostile"/>
            </a:endParaRPr>
          </a:p>
        </p:txBody>
      </p:sp>
      <p:sp>
        <p:nvSpPr>
          <p:cNvPr id="4" name="Rectangle 3"/>
          <p:cNvSpPr/>
          <p:nvPr/>
        </p:nvSpPr>
        <p:spPr>
          <a:xfrm>
            <a:off x="658497" y="1313753"/>
            <a:ext cx="8114325" cy="3539431"/>
          </a:xfrm>
          <a:prstGeom prst="rect">
            <a:avLst/>
          </a:prstGeom>
        </p:spPr>
        <p:txBody>
          <a:bodyPr wrap="square">
            <a:spAutoFit/>
          </a:bodyPr>
          <a:lstStyle/>
          <a:p>
            <a:pPr marL="285750" indent="-285750">
              <a:buFont typeface="Arial"/>
              <a:buChar char="•"/>
            </a:pPr>
            <a:r>
              <a:rPr lang="en-US" sz="2800" dirty="0">
                <a:latin typeface="Eurostile"/>
                <a:cs typeface="Eurostile"/>
              </a:rPr>
              <a:t>52% of businesses say that social media positively influencers revenue and sales</a:t>
            </a:r>
          </a:p>
          <a:p>
            <a:pPr marL="285750" indent="-285750">
              <a:buFont typeface="Arial"/>
              <a:buChar char="•"/>
            </a:pPr>
            <a:r>
              <a:rPr lang="en-US" sz="2800" dirty="0">
                <a:latin typeface="Eurostile"/>
                <a:cs typeface="Eurostile"/>
              </a:rPr>
              <a:t>Nearly 80% of businesses share mostly original content</a:t>
            </a:r>
          </a:p>
          <a:p>
            <a:pPr marL="285750" indent="-285750">
              <a:buFont typeface="Arial"/>
              <a:buChar char="•"/>
            </a:pPr>
            <a:r>
              <a:rPr lang="en-US" sz="2800" dirty="0">
                <a:latin typeface="Eurostile"/>
                <a:cs typeface="Eurostile"/>
              </a:rPr>
              <a:t>44% of  companies use social media management software</a:t>
            </a:r>
          </a:p>
          <a:p>
            <a:pPr marL="285750" indent="-285750">
              <a:buFont typeface="Arial"/>
              <a:buChar char="•"/>
            </a:pPr>
            <a:r>
              <a:rPr lang="en-US" sz="2800" dirty="0">
                <a:latin typeface="Eurostile"/>
                <a:cs typeface="Eurostile"/>
              </a:rPr>
              <a:t>Only 28% of companies use social media marketing </a:t>
            </a:r>
            <a:r>
              <a:rPr lang="en-US" sz="2800" dirty="0" smtClean="0">
                <a:latin typeface="Eurostile"/>
                <a:cs typeface="Eurostile"/>
              </a:rPr>
              <a:t>agencies</a:t>
            </a:r>
            <a:r>
              <a:rPr lang="is-IS" sz="2800" dirty="0" smtClean="0">
                <a:latin typeface="Eurostile"/>
                <a:cs typeface="Eurostile"/>
              </a:rPr>
              <a:t>…</a:t>
            </a:r>
            <a:endParaRPr lang="en-US" sz="2800" dirty="0">
              <a:latin typeface="Eurostile"/>
              <a:cs typeface="Eurostile"/>
            </a:endParaRPr>
          </a:p>
        </p:txBody>
      </p:sp>
    </p:spTree>
    <p:extLst>
      <p:ext uri="{BB962C8B-B14F-4D97-AF65-F5344CB8AC3E}">
        <p14:creationId xmlns:p14="http://schemas.microsoft.com/office/powerpoint/2010/main" val="78660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r>
              <a:rPr lang="en-US" dirty="0">
                <a:latin typeface="Eurostile"/>
                <a:cs typeface="Eurostile"/>
              </a:rPr>
              <a:t>More B2C companies (53%) consider investing more time and money in social media valuable than B2B companies (46%)</a:t>
            </a:r>
          </a:p>
          <a:p>
            <a:pPr marL="285750" indent="-285750"/>
            <a:r>
              <a:rPr lang="en-US" dirty="0">
                <a:latin typeface="Eurostile"/>
                <a:cs typeface="Eurostile"/>
              </a:rPr>
              <a:t>Written articles (27%), videos (26%), and images (24%) are the three most engaging types of content on social media</a:t>
            </a:r>
          </a:p>
          <a:p>
            <a:pPr marL="0" indent="0">
              <a:buNone/>
            </a:pPr>
            <a:endParaRPr lang="en-US" dirty="0"/>
          </a:p>
        </p:txBody>
      </p:sp>
    </p:spTree>
    <p:extLst>
      <p:ext uri="{BB962C8B-B14F-4D97-AF65-F5344CB8AC3E}">
        <p14:creationId xmlns:p14="http://schemas.microsoft.com/office/powerpoint/2010/main" val="204697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139" y="415265"/>
            <a:ext cx="7802575" cy="6186309"/>
          </a:xfrm>
          <a:prstGeom prst="rect">
            <a:avLst/>
          </a:prstGeom>
        </p:spPr>
        <p:txBody>
          <a:bodyPr wrap="square">
            <a:spAutoFit/>
          </a:bodyPr>
          <a:lstStyle/>
          <a:p>
            <a:r>
              <a:rPr lang="en-US" sz="3200" dirty="0" smtClean="0">
                <a:latin typeface="Eurostile"/>
                <a:cs typeface="Eurostile"/>
              </a:rPr>
              <a:t>The </a:t>
            </a:r>
            <a:r>
              <a:rPr lang="en-US" sz="3200" dirty="0">
                <a:latin typeface="Eurostile"/>
                <a:cs typeface="Eurostile"/>
              </a:rPr>
              <a:t>acronym PRACER</a:t>
            </a:r>
          </a:p>
          <a:p>
            <a:endParaRPr lang="en-US" sz="2800" dirty="0" smtClean="0">
              <a:latin typeface="Eurostile"/>
              <a:cs typeface="Eurostile"/>
            </a:endParaRPr>
          </a:p>
          <a:p>
            <a:r>
              <a:rPr lang="en-US" sz="2800" dirty="0" smtClean="0">
                <a:latin typeface="Eurostile"/>
                <a:cs typeface="Eurostile"/>
              </a:rPr>
              <a:t>PLAN</a:t>
            </a:r>
            <a:r>
              <a:rPr lang="en-US" sz="2800" dirty="0">
                <a:latin typeface="Eurostile"/>
                <a:cs typeface="Eurostile"/>
              </a:rPr>
              <a:t>. Create a digital marketing strategy</a:t>
            </a:r>
          </a:p>
          <a:p>
            <a:endParaRPr lang="en-US" sz="2800" dirty="0">
              <a:latin typeface="Eurostile"/>
              <a:cs typeface="Eurostile"/>
            </a:endParaRPr>
          </a:p>
          <a:p>
            <a:r>
              <a:rPr lang="en-US" sz="2800" dirty="0">
                <a:latin typeface="Eurostile"/>
                <a:cs typeface="Eurostile"/>
              </a:rPr>
              <a:t>REACH. Grow your audience online</a:t>
            </a:r>
          </a:p>
          <a:p>
            <a:endParaRPr lang="en-US" sz="2800" dirty="0">
              <a:latin typeface="Eurostile"/>
              <a:cs typeface="Eurostile"/>
            </a:endParaRPr>
          </a:p>
          <a:p>
            <a:r>
              <a:rPr lang="en-US" sz="2800" dirty="0">
                <a:latin typeface="Eurostile"/>
                <a:cs typeface="Eurostile"/>
              </a:rPr>
              <a:t>ACT. Encourage brand interactions and leads</a:t>
            </a:r>
          </a:p>
          <a:p>
            <a:endParaRPr lang="en-US" sz="2800" dirty="0">
              <a:latin typeface="Eurostile"/>
              <a:cs typeface="Eurostile"/>
            </a:endParaRPr>
          </a:p>
          <a:p>
            <a:r>
              <a:rPr lang="en-US" sz="2800" dirty="0">
                <a:latin typeface="Eurostile"/>
                <a:cs typeface="Eurostile"/>
              </a:rPr>
              <a:t>CONVERT. Increase sales through </a:t>
            </a:r>
            <a:r>
              <a:rPr lang="en-US" sz="2800" dirty="0" err="1">
                <a:latin typeface="Eurostile"/>
                <a:cs typeface="Eurostile"/>
              </a:rPr>
              <a:t>optimisation</a:t>
            </a:r>
            <a:endParaRPr lang="en-US" sz="2800" dirty="0">
              <a:latin typeface="Eurostile"/>
              <a:cs typeface="Eurostile"/>
            </a:endParaRPr>
          </a:p>
          <a:p>
            <a:endParaRPr lang="en-US" sz="2800" dirty="0">
              <a:latin typeface="Eurostile"/>
              <a:cs typeface="Eurostile"/>
            </a:endParaRPr>
          </a:p>
          <a:p>
            <a:r>
              <a:rPr lang="en-US" sz="2800" dirty="0">
                <a:latin typeface="Eurostile"/>
                <a:cs typeface="Eurostile"/>
              </a:rPr>
              <a:t>ENGAGE. Build customer loyalty and advocacy</a:t>
            </a:r>
          </a:p>
          <a:p>
            <a:endParaRPr lang="en-US" sz="2800" dirty="0">
              <a:latin typeface="Eurostile"/>
              <a:cs typeface="Eurostile"/>
            </a:endParaRPr>
          </a:p>
          <a:p>
            <a:r>
              <a:rPr lang="en-US" sz="2800" dirty="0">
                <a:latin typeface="Eurostile"/>
                <a:cs typeface="Eurostile"/>
              </a:rPr>
              <a:t>RESOURCES. Tools to help you create and implement your plans</a:t>
            </a:r>
          </a:p>
        </p:txBody>
      </p:sp>
    </p:spTree>
    <p:extLst>
      <p:ext uri="{BB962C8B-B14F-4D97-AF65-F5344CB8AC3E}">
        <p14:creationId xmlns:p14="http://schemas.microsoft.com/office/powerpoint/2010/main" val="370850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4" name="Rectangle 3"/>
          <p:cNvSpPr/>
          <p:nvPr/>
        </p:nvSpPr>
        <p:spPr>
          <a:xfrm>
            <a:off x="961020" y="1750903"/>
            <a:ext cx="7379268" cy="3539430"/>
          </a:xfrm>
          <a:prstGeom prst="rect">
            <a:avLst/>
          </a:prstGeom>
        </p:spPr>
        <p:txBody>
          <a:bodyPr wrap="square">
            <a:spAutoFit/>
          </a:bodyPr>
          <a:lstStyle/>
          <a:p>
            <a:r>
              <a:rPr lang="en-US" sz="3200" dirty="0">
                <a:latin typeface="Eurostile"/>
                <a:cs typeface="Eurostile"/>
              </a:rPr>
              <a:t>A 90-day social media marketing plan gives you enough time to gain valuable insights into how well a strategy or strategies are working, while allowing for those that aren’t to be tweaked or abandoned before they do too much damage to your bottom line.</a:t>
            </a:r>
          </a:p>
        </p:txBody>
      </p:sp>
    </p:spTree>
    <p:extLst>
      <p:ext uri="{BB962C8B-B14F-4D97-AF65-F5344CB8AC3E}">
        <p14:creationId xmlns:p14="http://schemas.microsoft.com/office/powerpoint/2010/main" val="110804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697884" y="1234505"/>
            <a:ext cx="8122915" cy="4893647"/>
          </a:xfrm>
          <a:prstGeom prst="rect">
            <a:avLst/>
          </a:prstGeom>
        </p:spPr>
        <p:txBody>
          <a:bodyPr wrap="square">
            <a:spAutoFit/>
          </a:bodyPr>
          <a:lstStyle/>
          <a:p>
            <a:r>
              <a:rPr lang="en-US" sz="2400" dirty="0" smtClean="0">
                <a:latin typeface="Eurostile"/>
                <a:cs typeface="Eurostile"/>
              </a:rPr>
              <a:t>Set Goals:</a:t>
            </a:r>
          </a:p>
          <a:p>
            <a:endParaRPr lang="en-US" sz="2400" dirty="0">
              <a:latin typeface="Eurostile"/>
              <a:cs typeface="Eurostile"/>
            </a:endParaRPr>
          </a:p>
          <a:p>
            <a:r>
              <a:rPr lang="en-US" sz="2400" dirty="0">
                <a:latin typeface="Eurostile"/>
                <a:cs typeface="Eurostile"/>
              </a:rPr>
              <a:t>The end goal for your campaign could be a number of things—increased social media </a:t>
            </a:r>
            <a:r>
              <a:rPr lang="en-US" sz="2400" dirty="0" smtClean="0">
                <a:latin typeface="Eurostile"/>
                <a:cs typeface="Eurostile"/>
              </a:rPr>
              <a:t>engagement, website </a:t>
            </a:r>
            <a:r>
              <a:rPr lang="en-US" sz="2400" dirty="0">
                <a:latin typeface="Eurostile"/>
                <a:cs typeface="Eurostile"/>
              </a:rPr>
              <a:t>traffic, lead generation, conversions or some combination of all of these. </a:t>
            </a:r>
            <a:endParaRPr lang="en-US" sz="2400" dirty="0" smtClean="0">
              <a:latin typeface="Eurostile"/>
              <a:cs typeface="Eurostile"/>
            </a:endParaRPr>
          </a:p>
          <a:p>
            <a:endParaRPr lang="en-US" sz="2400" dirty="0">
              <a:latin typeface="Eurostile"/>
              <a:cs typeface="Eurostile"/>
            </a:endParaRPr>
          </a:p>
          <a:p>
            <a:r>
              <a:rPr lang="en-US" sz="2400" dirty="0" smtClean="0">
                <a:latin typeface="Eurostile"/>
                <a:cs typeface="Eurostile"/>
              </a:rPr>
              <a:t>Specific </a:t>
            </a:r>
            <a:r>
              <a:rPr lang="en-US" sz="2400" dirty="0">
                <a:latin typeface="Eurostile"/>
                <a:cs typeface="Eurostile"/>
              </a:rPr>
              <a:t>is always better than general—"surpass 5,000 followers" is better than “get more followers,” for example.</a:t>
            </a:r>
          </a:p>
          <a:p>
            <a:endParaRPr lang="en-US" sz="2400" dirty="0">
              <a:latin typeface="Eurostile"/>
              <a:cs typeface="Eurostile"/>
            </a:endParaRPr>
          </a:p>
          <a:p>
            <a:r>
              <a:rPr lang="en-US" sz="2400" dirty="0">
                <a:latin typeface="Eurostile"/>
                <a:cs typeface="Eurostile"/>
              </a:rPr>
              <a:t>Based on your goals you can get a sense of what kinds of audiences to target, what kinds of ads to run, which social media networks to focus on and other important details of your plan.</a:t>
            </a:r>
          </a:p>
        </p:txBody>
      </p:sp>
    </p:spTree>
    <p:extLst>
      <p:ext uri="{BB962C8B-B14F-4D97-AF65-F5344CB8AC3E}">
        <p14:creationId xmlns:p14="http://schemas.microsoft.com/office/powerpoint/2010/main" val="27562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1212717" y="2102686"/>
            <a:ext cx="6841554" cy="3323987"/>
          </a:xfrm>
          <a:prstGeom prst="rect">
            <a:avLst/>
          </a:prstGeom>
        </p:spPr>
        <p:txBody>
          <a:bodyPr wrap="square">
            <a:spAutoFit/>
          </a:bodyPr>
          <a:lstStyle/>
          <a:p>
            <a:r>
              <a:rPr lang="en-US" sz="2400" dirty="0" smtClean="0">
                <a:latin typeface="Eurostile"/>
                <a:cs typeface="Eurostile"/>
              </a:rPr>
              <a:t>Define your audience:</a:t>
            </a:r>
          </a:p>
          <a:p>
            <a:endParaRPr lang="en-US" sz="2400" dirty="0">
              <a:latin typeface="Eurostile"/>
              <a:cs typeface="Eurostile"/>
            </a:endParaRPr>
          </a:p>
          <a:p>
            <a:r>
              <a:rPr lang="en-US" sz="2400" dirty="0" smtClean="0">
                <a:latin typeface="Eurostile"/>
                <a:cs typeface="Eurostile"/>
              </a:rPr>
              <a:t>Look at buyer personas – look at their interests, demographics, careers and from this you can then craft your content/target ads, </a:t>
            </a:r>
            <a:r>
              <a:rPr lang="en-US" sz="2400" dirty="0" err="1" smtClean="0">
                <a:latin typeface="Eurostile"/>
                <a:cs typeface="Eurostile"/>
              </a:rPr>
              <a:t>etc</a:t>
            </a:r>
            <a:endParaRPr lang="en-US" sz="2400" dirty="0" smtClean="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a:latin typeface="Eurostile"/>
              <a:cs typeface="Eurostile"/>
            </a:endParaRPr>
          </a:p>
        </p:txBody>
      </p:sp>
    </p:spTree>
    <p:extLst>
      <p:ext uri="{BB962C8B-B14F-4D97-AF65-F5344CB8AC3E}">
        <p14:creationId xmlns:p14="http://schemas.microsoft.com/office/powerpoint/2010/main" val="412657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1212717" y="1667893"/>
            <a:ext cx="6841554" cy="2954655"/>
          </a:xfrm>
          <a:prstGeom prst="rect">
            <a:avLst/>
          </a:prstGeom>
        </p:spPr>
        <p:txBody>
          <a:bodyPr wrap="square">
            <a:spAutoFit/>
          </a:bodyPr>
          <a:lstStyle/>
          <a:p>
            <a:r>
              <a:rPr lang="en-US" sz="2400" dirty="0" smtClean="0">
                <a:latin typeface="Eurostile"/>
                <a:cs typeface="Eurostile"/>
              </a:rPr>
              <a:t>Plan content in advance:</a:t>
            </a:r>
          </a:p>
          <a:p>
            <a:endParaRPr lang="en-US" sz="2400" dirty="0">
              <a:latin typeface="Eurostile"/>
              <a:cs typeface="Eurostile"/>
            </a:endParaRPr>
          </a:p>
          <a:p>
            <a:endParaRPr lang="en-US" sz="2400" dirty="0" smtClean="0">
              <a:latin typeface="Eurostile"/>
              <a:cs typeface="Eurostile"/>
            </a:endParaRPr>
          </a:p>
          <a:p>
            <a:endParaRPr lang="en-US" sz="2400"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a:latin typeface="Eurostile"/>
              <a:cs typeface="Eurostile"/>
            </a:endParaRPr>
          </a:p>
        </p:txBody>
      </p:sp>
      <p:sp>
        <p:nvSpPr>
          <p:cNvPr id="4" name="Rectangle 3"/>
          <p:cNvSpPr/>
          <p:nvPr/>
        </p:nvSpPr>
        <p:spPr>
          <a:xfrm>
            <a:off x="1109751" y="2594016"/>
            <a:ext cx="7093250" cy="1477328"/>
          </a:xfrm>
          <a:prstGeom prst="rect">
            <a:avLst/>
          </a:prstGeom>
        </p:spPr>
        <p:txBody>
          <a:bodyPr wrap="square">
            <a:spAutoFit/>
          </a:bodyPr>
          <a:lstStyle/>
          <a:p>
            <a:r>
              <a:rPr lang="en-US" dirty="0">
                <a:latin typeface="Eurostile"/>
                <a:cs typeface="Eurostile"/>
              </a:rPr>
              <a:t>Facebook: 1-2 posts per day, in the morning and afternoon or evening</a:t>
            </a:r>
          </a:p>
          <a:p>
            <a:r>
              <a:rPr lang="en-US" dirty="0">
                <a:latin typeface="Eurostile"/>
                <a:cs typeface="Eurostile"/>
              </a:rPr>
              <a:t>LinkedIn: 1 post per weekday morning</a:t>
            </a:r>
          </a:p>
          <a:p>
            <a:r>
              <a:rPr lang="en-US" dirty="0" err="1">
                <a:latin typeface="Eurostile"/>
                <a:cs typeface="Eurostile"/>
              </a:rPr>
              <a:t>Instagram</a:t>
            </a:r>
            <a:r>
              <a:rPr lang="en-US" dirty="0">
                <a:latin typeface="Eurostile"/>
                <a:cs typeface="Eurostile"/>
              </a:rPr>
              <a:t>: 1 or more posts per day, as consistently as possible</a:t>
            </a:r>
          </a:p>
          <a:p>
            <a:r>
              <a:rPr lang="en-US" dirty="0">
                <a:latin typeface="Eurostile"/>
                <a:cs typeface="Eurostile"/>
              </a:rPr>
              <a:t>Google+: 2 posts per weekday, in the morning and afternoon</a:t>
            </a:r>
          </a:p>
          <a:p>
            <a:r>
              <a:rPr lang="en-US" dirty="0">
                <a:latin typeface="Eurostile"/>
                <a:cs typeface="Eurostile"/>
              </a:rPr>
              <a:t>Twitter: 1-5 posts per day, scheduled regularly from morning to evening</a:t>
            </a:r>
          </a:p>
        </p:txBody>
      </p:sp>
    </p:spTree>
    <p:extLst>
      <p:ext uri="{BB962C8B-B14F-4D97-AF65-F5344CB8AC3E}">
        <p14:creationId xmlns:p14="http://schemas.microsoft.com/office/powerpoint/2010/main" val="290656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105" y="1145045"/>
            <a:ext cx="6818673" cy="1569660"/>
          </a:xfrm>
          <a:prstGeom prst="rect">
            <a:avLst/>
          </a:prstGeom>
        </p:spPr>
        <p:txBody>
          <a:bodyPr wrap="square">
            <a:spAutoFit/>
          </a:bodyPr>
          <a:lstStyle/>
          <a:p>
            <a:r>
              <a:rPr lang="en-US" sz="2400" dirty="0">
                <a:latin typeface="Eurostile"/>
                <a:cs typeface="Eurostile"/>
              </a:rPr>
              <a:t>Aim for a good combination of self-promotional posts, content amplification, educational or inspirational posts and conversational content to encourage engagement from followers.</a:t>
            </a:r>
          </a:p>
        </p:txBody>
      </p:sp>
    </p:spTree>
    <p:extLst>
      <p:ext uri="{BB962C8B-B14F-4D97-AF65-F5344CB8AC3E}">
        <p14:creationId xmlns:p14="http://schemas.microsoft.com/office/powerpoint/2010/main" val="243294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1212717" y="1667893"/>
            <a:ext cx="6841554" cy="2954655"/>
          </a:xfrm>
          <a:prstGeom prst="rect">
            <a:avLst/>
          </a:prstGeom>
        </p:spPr>
        <p:txBody>
          <a:bodyPr wrap="square">
            <a:spAutoFit/>
          </a:bodyPr>
          <a:lstStyle/>
          <a:p>
            <a:r>
              <a:rPr lang="en-US" sz="2400" dirty="0" smtClean="0">
                <a:latin typeface="Eurostile"/>
                <a:cs typeface="Eurostile"/>
              </a:rPr>
              <a:t>Plan content in advance:</a:t>
            </a:r>
          </a:p>
          <a:p>
            <a:endParaRPr lang="en-US" sz="2400" dirty="0">
              <a:latin typeface="Eurostile"/>
              <a:cs typeface="Eurostile"/>
            </a:endParaRPr>
          </a:p>
          <a:p>
            <a:endParaRPr lang="en-US" sz="2400" dirty="0" smtClean="0">
              <a:latin typeface="Eurostile"/>
              <a:cs typeface="Eurostile"/>
            </a:endParaRPr>
          </a:p>
          <a:p>
            <a:endParaRPr lang="en-US" sz="2400"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a:latin typeface="Eurostile"/>
              <a:cs typeface="Eurostile"/>
            </a:endParaRPr>
          </a:p>
        </p:txBody>
      </p:sp>
      <p:sp>
        <p:nvSpPr>
          <p:cNvPr id="4" name="Rectangle 3"/>
          <p:cNvSpPr/>
          <p:nvPr/>
        </p:nvSpPr>
        <p:spPr>
          <a:xfrm>
            <a:off x="1109751" y="2594016"/>
            <a:ext cx="7093250" cy="1477328"/>
          </a:xfrm>
          <a:prstGeom prst="rect">
            <a:avLst/>
          </a:prstGeom>
        </p:spPr>
        <p:txBody>
          <a:bodyPr wrap="square">
            <a:spAutoFit/>
          </a:bodyPr>
          <a:lstStyle/>
          <a:p>
            <a:r>
              <a:rPr lang="en-US" dirty="0">
                <a:latin typeface="Eurostile"/>
                <a:cs typeface="Eurostile"/>
              </a:rPr>
              <a:t>Facebook: 1-2 posts per day, in the morning and afternoon or evening</a:t>
            </a:r>
          </a:p>
          <a:p>
            <a:r>
              <a:rPr lang="en-US" dirty="0">
                <a:latin typeface="Eurostile"/>
                <a:cs typeface="Eurostile"/>
              </a:rPr>
              <a:t>LinkedIn: 1 post per weekday morning</a:t>
            </a:r>
          </a:p>
          <a:p>
            <a:r>
              <a:rPr lang="en-US" dirty="0" err="1">
                <a:latin typeface="Eurostile"/>
                <a:cs typeface="Eurostile"/>
              </a:rPr>
              <a:t>Instagram</a:t>
            </a:r>
            <a:r>
              <a:rPr lang="en-US" dirty="0">
                <a:latin typeface="Eurostile"/>
                <a:cs typeface="Eurostile"/>
              </a:rPr>
              <a:t>: 1 or more posts per day, as consistently as possible</a:t>
            </a:r>
          </a:p>
          <a:p>
            <a:r>
              <a:rPr lang="en-US" dirty="0">
                <a:latin typeface="Eurostile"/>
                <a:cs typeface="Eurostile"/>
              </a:rPr>
              <a:t>Google+: 2 posts per weekday, in the morning and afternoon</a:t>
            </a:r>
          </a:p>
          <a:p>
            <a:r>
              <a:rPr lang="en-US" dirty="0">
                <a:latin typeface="Eurostile"/>
                <a:cs typeface="Eurostile"/>
              </a:rPr>
              <a:t>Twitter: 1-5 posts per day, scheduled regularly from morning to evening</a:t>
            </a:r>
          </a:p>
        </p:txBody>
      </p:sp>
    </p:spTree>
    <p:extLst>
      <p:ext uri="{BB962C8B-B14F-4D97-AF65-F5344CB8AC3E}">
        <p14:creationId xmlns:p14="http://schemas.microsoft.com/office/powerpoint/2010/main" val="374295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My name is Ashley Mackie</a:t>
            </a:r>
            <a:endParaRPr lang="en-US" dirty="0">
              <a:latin typeface="Eurostile"/>
              <a:cs typeface="Eurostile"/>
            </a:endParaRPr>
          </a:p>
        </p:txBody>
      </p:sp>
      <p:sp>
        <p:nvSpPr>
          <p:cNvPr id="3" name="Content Placeholder 2"/>
          <p:cNvSpPr>
            <a:spLocks noGrp="1"/>
          </p:cNvSpPr>
          <p:nvPr>
            <p:ph idx="1"/>
          </p:nvPr>
        </p:nvSpPr>
        <p:spPr/>
        <p:txBody>
          <a:bodyPr/>
          <a:lstStyle/>
          <a:p>
            <a:r>
              <a:rPr lang="en-US" dirty="0" smtClean="0">
                <a:latin typeface="Eurostile"/>
                <a:cs typeface="Eurostile"/>
                <a:hlinkClick r:id="rId2"/>
              </a:rPr>
              <a:t>ashley@ashleymackie.com</a:t>
            </a:r>
            <a:endParaRPr lang="en-US" dirty="0" smtClean="0">
              <a:latin typeface="Eurostile"/>
              <a:cs typeface="Eurostile"/>
            </a:endParaRPr>
          </a:p>
          <a:p>
            <a:pPr marL="0" indent="0">
              <a:buNone/>
            </a:pPr>
            <a:endParaRPr lang="en-US" dirty="0">
              <a:latin typeface="Eurostile"/>
              <a:cs typeface="Eurostile"/>
            </a:endParaRPr>
          </a:p>
          <a:p>
            <a:pPr marL="0" indent="0">
              <a:buNone/>
            </a:pPr>
            <a:r>
              <a:rPr lang="en-US" dirty="0" smtClean="0">
                <a:latin typeface="Eurostile"/>
                <a:cs typeface="Eurostile"/>
              </a:rPr>
              <a:t>Downloads are available here: </a:t>
            </a:r>
            <a:r>
              <a:rPr lang="en-US" dirty="0">
                <a:latin typeface="Eurostile"/>
                <a:cs typeface="Eurostile"/>
                <a:hlinkClick r:id="rId3"/>
              </a:rPr>
              <a:t>http://www.talentedmarketing.com/social-media-for-</a:t>
            </a:r>
            <a:r>
              <a:rPr lang="en-US" dirty="0" smtClean="0">
                <a:latin typeface="Eurostile"/>
                <a:cs typeface="Eurostile"/>
                <a:hlinkClick r:id="rId3"/>
              </a:rPr>
              <a:t>marketing.html</a:t>
            </a:r>
            <a:r>
              <a:rPr lang="en-US" dirty="0" smtClean="0">
                <a:latin typeface="Eurostile"/>
                <a:cs typeface="Eurostile"/>
              </a:rPr>
              <a:t> </a:t>
            </a:r>
            <a:endParaRPr lang="en-US" dirty="0" smtClean="0">
              <a:latin typeface="Eurostile"/>
              <a:cs typeface="Eurostile"/>
            </a:endParaRPr>
          </a:p>
        </p:txBody>
      </p:sp>
    </p:spTree>
    <p:extLst>
      <p:ext uri="{BB962C8B-B14F-4D97-AF65-F5344CB8AC3E}">
        <p14:creationId xmlns:p14="http://schemas.microsoft.com/office/powerpoint/2010/main" val="1412898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1212717" y="1667893"/>
            <a:ext cx="6841554" cy="2585323"/>
          </a:xfrm>
          <a:prstGeom prst="rect">
            <a:avLst/>
          </a:prstGeom>
        </p:spPr>
        <p:txBody>
          <a:bodyPr wrap="square">
            <a:spAutoFit/>
          </a:bodyPr>
          <a:lstStyle/>
          <a:p>
            <a:endParaRPr lang="en-US" sz="2400" dirty="0">
              <a:latin typeface="Eurostile"/>
              <a:cs typeface="Eurostile"/>
            </a:endParaRPr>
          </a:p>
          <a:p>
            <a:endParaRPr lang="en-US" sz="2400" dirty="0" smtClean="0">
              <a:latin typeface="Eurostile"/>
              <a:cs typeface="Eurostile"/>
            </a:endParaRPr>
          </a:p>
          <a:p>
            <a:endParaRPr lang="en-US" sz="2400"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a:latin typeface="Eurostile"/>
              <a:cs typeface="Eurostile"/>
            </a:endParaRPr>
          </a:p>
        </p:txBody>
      </p:sp>
      <p:sp>
        <p:nvSpPr>
          <p:cNvPr id="5" name="TextBox 4"/>
          <p:cNvSpPr txBox="1"/>
          <p:nvPr/>
        </p:nvSpPr>
        <p:spPr>
          <a:xfrm>
            <a:off x="1212717" y="2322709"/>
            <a:ext cx="7256545" cy="3416320"/>
          </a:xfrm>
          <a:prstGeom prst="rect">
            <a:avLst/>
          </a:prstGeom>
          <a:noFill/>
        </p:spPr>
        <p:txBody>
          <a:bodyPr wrap="square" rtlCol="0">
            <a:spAutoFit/>
          </a:bodyPr>
          <a:lstStyle/>
          <a:p>
            <a:r>
              <a:rPr lang="en-US" dirty="0" smtClean="0">
                <a:latin typeface="Eurostile"/>
                <a:cs typeface="Eurostile"/>
              </a:rPr>
              <a:t>Use a combination of planned and real-time posts</a:t>
            </a:r>
          </a:p>
          <a:p>
            <a:endParaRPr lang="en-US" dirty="0">
              <a:latin typeface="Eurostile"/>
              <a:cs typeface="Eurostile"/>
            </a:endParaRPr>
          </a:p>
          <a:p>
            <a:r>
              <a:rPr lang="en-US" dirty="0" smtClean="0">
                <a:latin typeface="Eurostile"/>
                <a:cs typeface="Eurostile"/>
              </a:rPr>
              <a:t>Make time weekly to bolster your pre-planned posts with real-time news and trending topics.</a:t>
            </a:r>
          </a:p>
          <a:p>
            <a:endParaRPr lang="en-US" dirty="0">
              <a:latin typeface="Eurostile"/>
              <a:cs typeface="Eurostile"/>
            </a:endParaRPr>
          </a:p>
          <a:p>
            <a:r>
              <a:rPr lang="en-US" dirty="0">
                <a:latin typeface="Eurostile"/>
                <a:cs typeface="Eurostile"/>
                <a:hlinkClick r:id="rId2"/>
              </a:rPr>
              <a:t>https://twitter.com/hashtag/</a:t>
            </a:r>
            <a:r>
              <a:rPr lang="en-US" dirty="0" smtClean="0">
                <a:latin typeface="Eurostile"/>
                <a:cs typeface="Eurostile"/>
                <a:hlinkClick r:id="rId2"/>
              </a:rPr>
              <a:t>trending</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Google Alerts are also a good way to cut down time spent trawling the internet for interesting stories related to your sector.</a:t>
            </a:r>
          </a:p>
          <a:p>
            <a:endParaRPr lang="en-US" dirty="0">
              <a:latin typeface="Eurostile"/>
              <a:cs typeface="Eurostile"/>
            </a:endParaRPr>
          </a:p>
          <a:p>
            <a:endParaRPr lang="en-US" dirty="0">
              <a:latin typeface="Eurostile"/>
              <a:cs typeface="Eurostile"/>
            </a:endParaRPr>
          </a:p>
          <a:p>
            <a:endParaRPr lang="en-US" dirty="0">
              <a:latin typeface="Eurostile"/>
              <a:cs typeface="Eurostile"/>
            </a:endParaRPr>
          </a:p>
        </p:txBody>
      </p:sp>
    </p:spTree>
    <p:extLst>
      <p:ext uri="{BB962C8B-B14F-4D97-AF65-F5344CB8AC3E}">
        <p14:creationId xmlns:p14="http://schemas.microsoft.com/office/powerpoint/2010/main" val="58862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90 Day Social Media Plan</a:t>
            </a:r>
            <a:endParaRPr lang="en-US" dirty="0">
              <a:latin typeface="Eurostile"/>
              <a:cs typeface="Eurostile"/>
            </a:endParaRPr>
          </a:p>
        </p:txBody>
      </p:sp>
      <p:sp>
        <p:nvSpPr>
          <p:cNvPr id="3" name="Rectangle 2"/>
          <p:cNvSpPr/>
          <p:nvPr/>
        </p:nvSpPr>
        <p:spPr>
          <a:xfrm>
            <a:off x="1212717" y="1667893"/>
            <a:ext cx="6841554" cy="2585323"/>
          </a:xfrm>
          <a:prstGeom prst="rect">
            <a:avLst/>
          </a:prstGeom>
        </p:spPr>
        <p:txBody>
          <a:bodyPr wrap="square">
            <a:spAutoFit/>
          </a:bodyPr>
          <a:lstStyle/>
          <a:p>
            <a:endParaRPr lang="en-US" sz="2400" dirty="0">
              <a:latin typeface="Eurostile"/>
              <a:cs typeface="Eurostile"/>
            </a:endParaRPr>
          </a:p>
          <a:p>
            <a:endParaRPr lang="en-US" sz="2400" dirty="0" smtClean="0">
              <a:latin typeface="Eurostile"/>
              <a:cs typeface="Eurostile"/>
            </a:endParaRPr>
          </a:p>
          <a:p>
            <a:endParaRPr lang="en-US" sz="2400"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a:latin typeface="Eurostile"/>
              <a:cs typeface="Eurostile"/>
            </a:endParaRPr>
          </a:p>
        </p:txBody>
      </p:sp>
      <p:sp>
        <p:nvSpPr>
          <p:cNvPr id="5" name="TextBox 4"/>
          <p:cNvSpPr txBox="1"/>
          <p:nvPr/>
        </p:nvSpPr>
        <p:spPr>
          <a:xfrm>
            <a:off x="1212717" y="2322709"/>
            <a:ext cx="7256545" cy="2585323"/>
          </a:xfrm>
          <a:prstGeom prst="rect">
            <a:avLst/>
          </a:prstGeom>
          <a:noFill/>
        </p:spPr>
        <p:txBody>
          <a:bodyPr wrap="square" rtlCol="0">
            <a:spAutoFit/>
          </a:bodyPr>
          <a:lstStyle/>
          <a:p>
            <a:r>
              <a:rPr lang="en-US" dirty="0" smtClean="0">
                <a:latin typeface="Eurostile"/>
                <a:cs typeface="Eurostile"/>
              </a:rPr>
              <a:t>Once you have completed the 90 days you can review what your success were and what didn’t work as best as it should have done.</a:t>
            </a:r>
          </a:p>
          <a:p>
            <a:endParaRPr lang="en-US" dirty="0">
              <a:latin typeface="Eurostile"/>
              <a:cs typeface="Eurostile"/>
            </a:endParaRPr>
          </a:p>
          <a:p>
            <a:r>
              <a:rPr lang="en-US" dirty="0" smtClean="0">
                <a:latin typeface="Eurostile"/>
                <a:cs typeface="Eurostile"/>
              </a:rPr>
              <a:t>Breaking down your marketing strategy into manageable 90-day chucks is a great way to keep perspective on goals and accomplishments.</a:t>
            </a:r>
          </a:p>
          <a:p>
            <a:endParaRPr lang="en-US" dirty="0">
              <a:latin typeface="Eurostile"/>
              <a:cs typeface="Eurostile"/>
            </a:endParaRPr>
          </a:p>
          <a:p>
            <a:endParaRPr lang="en-US" dirty="0">
              <a:latin typeface="Eurostile"/>
              <a:cs typeface="Eurostile"/>
            </a:endParaRPr>
          </a:p>
          <a:p>
            <a:endParaRPr lang="en-US" dirty="0">
              <a:latin typeface="Eurostile"/>
              <a:cs typeface="Eurostile"/>
            </a:endParaRPr>
          </a:p>
          <a:p>
            <a:endParaRPr lang="en-US" dirty="0">
              <a:latin typeface="Eurostile"/>
              <a:cs typeface="Eurostile"/>
            </a:endParaRPr>
          </a:p>
        </p:txBody>
      </p:sp>
    </p:spTree>
    <p:extLst>
      <p:ext uri="{BB962C8B-B14F-4D97-AF65-F5344CB8AC3E}">
        <p14:creationId xmlns:p14="http://schemas.microsoft.com/office/powerpoint/2010/main" val="256106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Refresh your knowledge  on Facebook!</a:t>
            </a:r>
            <a:endParaRPr lang="en-US" dirty="0">
              <a:latin typeface="Eurostile"/>
              <a:cs typeface="Eurostile"/>
            </a:endParaRPr>
          </a:p>
        </p:txBody>
      </p:sp>
      <p:pic>
        <p:nvPicPr>
          <p:cNvPr id="4" name="Content Placeholder 3" descr="download (1).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2889935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370" y="840857"/>
            <a:ext cx="8229600" cy="5267162"/>
          </a:xfrm>
        </p:spPr>
        <p:txBody>
          <a:bodyPr>
            <a:normAutofit fontScale="92500"/>
          </a:bodyPr>
          <a:lstStyle/>
          <a:p>
            <a:r>
              <a:rPr lang="en-US" dirty="0">
                <a:latin typeface="Eurostile"/>
                <a:cs typeface="Eurostile"/>
              </a:rPr>
              <a:t>When Facebook started in 2004, it was a bare-bones social network focused on connecting college </a:t>
            </a:r>
            <a:r>
              <a:rPr lang="en-US" dirty="0" smtClean="0">
                <a:latin typeface="Eurostile"/>
                <a:cs typeface="Eurostile"/>
              </a:rPr>
              <a:t>students ‘The Face Book’</a:t>
            </a:r>
          </a:p>
          <a:p>
            <a:r>
              <a:rPr lang="en-US" dirty="0" smtClean="0">
                <a:latin typeface="Eurostile"/>
                <a:cs typeface="Eurostile"/>
              </a:rPr>
              <a:t>13 years and </a:t>
            </a:r>
            <a:r>
              <a:rPr lang="en-US" dirty="0">
                <a:latin typeface="Eurostile"/>
                <a:cs typeface="Eurostile"/>
              </a:rPr>
              <a:t>more than 1 billion active users later, Facebook has become the most widely-used social network to date and </a:t>
            </a:r>
            <a:r>
              <a:rPr lang="en-US" dirty="0" smtClean="0">
                <a:latin typeface="Eurostile"/>
                <a:cs typeface="Eurostile"/>
              </a:rPr>
              <a:t>has shaped </a:t>
            </a:r>
            <a:r>
              <a:rPr lang="en-US" dirty="0">
                <a:latin typeface="Eurostile"/>
                <a:cs typeface="Eurostile"/>
              </a:rPr>
              <a:t>online interaction as we know it. From connecting distant friends and family members, to bridging the gap </a:t>
            </a:r>
            <a:r>
              <a:rPr lang="en-US" dirty="0" smtClean="0">
                <a:latin typeface="Eurostile"/>
                <a:cs typeface="Eurostile"/>
              </a:rPr>
              <a:t>between brands </a:t>
            </a:r>
            <a:r>
              <a:rPr lang="en-US" dirty="0">
                <a:latin typeface="Eurostile"/>
                <a:cs typeface="Eurostile"/>
              </a:rPr>
              <a:t>and their communities, Facebook has taken the way we interact online to a whole new level.</a:t>
            </a:r>
          </a:p>
        </p:txBody>
      </p:sp>
    </p:spTree>
    <p:extLst>
      <p:ext uri="{BB962C8B-B14F-4D97-AF65-F5344CB8AC3E}">
        <p14:creationId xmlns:p14="http://schemas.microsoft.com/office/powerpoint/2010/main" val="16876727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06 at 10.39.08.png"/>
          <p:cNvPicPr>
            <a:picLocks noGrp="1" noChangeAspect="1"/>
          </p:cNvPicPr>
          <p:nvPr>
            <p:ph idx="1"/>
          </p:nvPr>
        </p:nvPicPr>
        <p:blipFill>
          <a:blip r:embed="rId2">
            <a:extLst>
              <a:ext uri="{28A0092B-C50C-407E-A947-70E740481C1C}">
                <a14:useLocalDpi xmlns:a14="http://schemas.microsoft.com/office/drawing/2010/main" val="0"/>
              </a:ext>
            </a:extLst>
          </a:blip>
          <a:srcRect l="-15319" r="-15319"/>
          <a:stretch>
            <a:fillRect/>
          </a:stretch>
        </p:blipFill>
        <p:spPr>
          <a:xfrm>
            <a:off x="457200" y="927939"/>
            <a:ext cx="8229600" cy="4525963"/>
          </a:xfrm>
        </p:spPr>
      </p:pic>
    </p:spTree>
    <p:extLst>
      <p:ext uri="{BB962C8B-B14F-4D97-AF65-F5344CB8AC3E}">
        <p14:creationId xmlns:p14="http://schemas.microsoft.com/office/powerpoint/2010/main" val="34959730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Groups </a:t>
            </a:r>
            <a:br>
              <a:rPr lang="en-US" dirty="0" smtClean="0">
                <a:latin typeface="Eurostile"/>
                <a:cs typeface="Eurostile"/>
              </a:rPr>
            </a:br>
            <a:endParaRPr lang="en-US" dirty="0">
              <a:latin typeface="Eurostile"/>
              <a:cs typeface="Eurostile"/>
            </a:endParaRPr>
          </a:p>
        </p:txBody>
      </p:sp>
      <p:sp>
        <p:nvSpPr>
          <p:cNvPr id="3" name="Content Placeholder 2"/>
          <p:cNvSpPr>
            <a:spLocks noGrp="1"/>
          </p:cNvSpPr>
          <p:nvPr>
            <p:ph idx="1"/>
          </p:nvPr>
        </p:nvSpPr>
        <p:spPr>
          <a:xfrm>
            <a:off x="457200" y="1600200"/>
            <a:ext cx="8229600" cy="4965072"/>
          </a:xfrm>
        </p:spPr>
        <p:txBody>
          <a:bodyPr>
            <a:normAutofit fontScale="92500"/>
          </a:bodyPr>
          <a:lstStyle/>
          <a:p>
            <a:pPr marL="0" indent="0">
              <a:buNone/>
            </a:pPr>
            <a:r>
              <a:rPr lang="en-US" dirty="0">
                <a:latin typeface="Eurostile"/>
                <a:cs typeface="Eurostile"/>
              </a:rPr>
              <a:t>Groups are user-created and have varying levels of</a:t>
            </a:r>
          </a:p>
          <a:p>
            <a:pPr marL="0" indent="0">
              <a:buNone/>
            </a:pPr>
            <a:r>
              <a:rPr lang="en-US" dirty="0">
                <a:latin typeface="Eurostile"/>
                <a:cs typeface="Eurostile"/>
              </a:rPr>
              <a:t>privacy and security, much like individual profiles. Users </a:t>
            </a:r>
            <a:r>
              <a:rPr lang="en-US" dirty="0" smtClean="0">
                <a:latin typeface="Eurostile"/>
                <a:cs typeface="Eurostile"/>
              </a:rPr>
              <a:t>can organize </a:t>
            </a:r>
            <a:r>
              <a:rPr lang="en-US" dirty="0">
                <a:latin typeface="Eurostile"/>
                <a:cs typeface="Eurostile"/>
              </a:rPr>
              <a:t>groups around any topic or event they like. </a:t>
            </a:r>
            <a:endParaRPr lang="en-US" dirty="0" smtClean="0">
              <a:latin typeface="Eurostile"/>
              <a:cs typeface="Eurostile"/>
            </a:endParaRPr>
          </a:p>
          <a:p>
            <a:pPr marL="0" indent="0">
              <a:buNone/>
            </a:pPr>
            <a:r>
              <a:rPr lang="en-US" dirty="0" smtClean="0">
                <a:latin typeface="Eurostile"/>
                <a:cs typeface="Eurostile"/>
              </a:rPr>
              <a:t>From professionally </a:t>
            </a:r>
            <a:r>
              <a:rPr lang="en-US" dirty="0">
                <a:latin typeface="Eurostile"/>
                <a:cs typeface="Eurostile"/>
              </a:rPr>
              <a:t>relevant groups to those organized </a:t>
            </a:r>
            <a:r>
              <a:rPr lang="en-US" dirty="0" smtClean="0">
                <a:latin typeface="Eurostile"/>
                <a:cs typeface="Eurostile"/>
              </a:rPr>
              <a:t>around special </a:t>
            </a:r>
            <a:r>
              <a:rPr lang="en-US" dirty="0">
                <a:latin typeface="Eurostile"/>
                <a:cs typeface="Eurostile"/>
              </a:rPr>
              <a:t>interests, such as nutrition, the variety is limited </a:t>
            </a:r>
            <a:r>
              <a:rPr lang="en-US" dirty="0" smtClean="0">
                <a:latin typeface="Eurostile"/>
                <a:cs typeface="Eurostile"/>
              </a:rPr>
              <a:t>only by </a:t>
            </a:r>
            <a:r>
              <a:rPr lang="en-US" dirty="0">
                <a:latin typeface="Eurostile"/>
                <a:cs typeface="Eurostile"/>
              </a:rPr>
              <a:t>interest of the users. These groups have </a:t>
            </a:r>
            <a:r>
              <a:rPr lang="en-US" dirty="0" smtClean="0">
                <a:latin typeface="Eurostile"/>
                <a:cs typeface="Eurostile"/>
              </a:rPr>
              <a:t>undoubtedly been </a:t>
            </a:r>
            <a:r>
              <a:rPr lang="en-US" dirty="0">
                <a:latin typeface="Eurostile"/>
                <a:cs typeface="Eurostile"/>
              </a:rPr>
              <a:t>a welcome and sticky addition to the platform </a:t>
            </a:r>
            <a:r>
              <a:rPr lang="en-US" dirty="0" smtClean="0">
                <a:latin typeface="Eurostile"/>
                <a:cs typeface="Eurostile"/>
              </a:rPr>
              <a:t>over time.</a:t>
            </a:r>
            <a:endParaRPr lang="en-US" dirty="0">
              <a:latin typeface="Eurostile"/>
              <a:cs typeface="Eurostile"/>
            </a:endParaRPr>
          </a:p>
        </p:txBody>
      </p:sp>
    </p:spTree>
    <p:extLst>
      <p:ext uri="{BB962C8B-B14F-4D97-AF65-F5344CB8AC3E}">
        <p14:creationId xmlns:p14="http://schemas.microsoft.com/office/powerpoint/2010/main" val="10209722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Events </a:t>
            </a:r>
            <a:endParaRPr lang="en-US" dirty="0">
              <a:latin typeface="Eurostile"/>
              <a:cs typeface="Eurostile"/>
            </a:endParaRPr>
          </a:p>
        </p:txBody>
      </p:sp>
      <p:sp>
        <p:nvSpPr>
          <p:cNvPr id="3" name="Content Placeholder 2"/>
          <p:cNvSpPr>
            <a:spLocks noGrp="1"/>
          </p:cNvSpPr>
          <p:nvPr>
            <p:ph idx="1"/>
          </p:nvPr>
        </p:nvSpPr>
        <p:spPr/>
        <p:txBody>
          <a:bodyPr>
            <a:normAutofit fontScale="92500"/>
          </a:bodyPr>
          <a:lstStyle/>
          <a:p>
            <a:pPr marL="0" indent="0">
              <a:buNone/>
            </a:pPr>
            <a:r>
              <a:rPr lang="en-US" dirty="0">
                <a:latin typeface="Eurostile"/>
                <a:cs typeface="Eurostile"/>
              </a:rPr>
              <a:t>Events allow users to organize around a point in time.</a:t>
            </a:r>
          </a:p>
          <a:p>
            <a:pPr marL="0" indent="0">
              <a:buNone/>
            </a:pPr>
            <a:r>
              <a:rPr lang="en-US" dirty="0">
                <a:latin typeface="Eurostile"/>
                <a:cs typeface="Eurostile"/>
              </a:rPr>
              <a:t>Security here is fairly customizable, allowing for public</a:t>
            </a:r>
            <a:r>
              <a:rPr lang="en-US" dirty="0" smtClean="0">
                <a:latin typeface="Eurostile"/>
                <a:cs typeface="Eurostile"/>
              </a:rPr>
              <a:t>, private</a:t>
            </a:r>
            <a:r>
              <a:rPr lang="en-US" dirty="0">
                <a:latin typeface="Eurostile"/>
                <a:cs typeface="Eurostile"/>
              </a:rPr>
              <a:t>, and somewhere-in-between events. </a:t>
            </a:r>
            <a:endParaRPr lang="en-US" dirty="0" smtClean="0">
              <a:latin typeface="Eurostile"/>
              <a:cs typeface="Eurostile"/>
            </a:endParaRPr>
          </a:p>
          <a:p>
            <a:pPr marL="0" indent="0">
              <a:buNone/>
            </a:pPr>
            <a:r>
              <a:rPr lang="en-US" dirty="0" smtClean="0">
                <a:latin typeface="Eurostile"/>
                <a:cs typeface="Eurostile"/>
              </a:rPr>
              <a:t>A </a:t>
            </a:r>
            <a:r>
              <a:rPr lang="en-US" dirty="0">
                <a:latin typeface="Eurostile"/>
                <a:cs typeface="Eurostile"/>
              </a:rPr>
              <a:t>key </a:t>
            </a:r>
            <a:r>
              <a:rPr lang="en-US" dirty="0" smtClean="0">
                <a:latin typeface="Eurostile"/>
                <a:cs typeface="Eurostile"/>
              </a:rPr>
              <a:t>feature here </a:t>
            </a:r>
            <a:r>
              <a:rPr lang="en-US" dirty="0">
                <a:latin typeface="Eurostile"/>
                <a:cs typeface="Eurostile"/>
              </a:rPr>
              <a:t>is the baked-in ability to export your Facebook </a:t>
            </a:r>
            <a:r>
              <a:rPr lang="en-US" dirty="0" smtClean="0">
                <a:latin typeface="Eurostile"/>
                <a:cs typeface="Eurostile"/>
              </a:rPr>
              <a:t>events to </a:t>
            </a:r>
            <a:r>
              <a:rPr lang="en-US" dirty="0">
                <a:latin typeface="Eurostile"/>
                <a:cs typeface="Eurostile"/>
              </a:rPr>
              <a:t>other calendars, no doubt increasing usage and </a:t>
            </a:r>
            <a:r>
              <a:rPr lang="en-US" dirty="0" smtClean="0">
                <a:latin typeface="Eurostile"/>
                <a:cs typeface="Eurostile"/>
              </a:rPr>
              <a:t>reliance on </a:t>
            </a:r>
            <a:r>
              <a:rPr lang="en-US" dirty="0">
                <a:latin typeface="Eurostile"/>
                <a:cs typeface="Eurostile"/>
              </a:rPr>
              <a:t>this feature that blends users' personal and </a:t>
            </a:r>
            <a:r>
              <a:rPr lang="en-US" dirty="0" smtClean="0">
                <a:latin typeface="Eurostile"/>
                <a:cs typeface="Eurostile"/>
              </a:rPr>
              <a:t>professional lives</a:t>
            </a:r>
            <a:r>
              <a:rPr lang="en-US" dirty="0">
                <a:latin typeface="Eurostile"/>
                <a:cs typeface="Eurostile"/>
              </a:rPr>
              <a:t>.</a:t>
            </a:r>
          </a:p>
        </p:txBody>
      </p:sp>
    </p:spTree>
    <p:extLst>
      <p:ext uri="{BB962C8B-B14F-4D97-AF65-F5344CB8AC3E}">
        <p14:creationId xmlns:p14="http://schemas.microsoft.com/office/powerpoint/2010/main" val="11341653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Business Pages </a:t>
            </a:r>
            <a:endParaRPr lang="en-US" dirty="0">
              <a:latin typeface="Eurostile"/>
              <a:cs typeface="Eurostile"/>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Eurostile"/>
                <a:cs typeface="Eurostile"/>
              </a:rPr>
              <a:t>Business pages have been an evolutionary</a:t>
            </a:r>
          </a:p>
          <a:p>
            <a:pPr marL="0" indent="0">
              <a:buNone/>
            </a:pPr>
            <a:r>
              <a:rPr lang="en-US" dirty="0">
                <a:latin typeface="Eurostile"/>
                <a:cs typeface="Eurostile"/>
              </a:rPr>
              <a:t>product for Facebook. Over the years, they have taken</a:t>
            </a:r>
          </a:p>
          <a:p>
            <a:pPr marL="0" indent="0">
              <a:buNone/>
            </a:pPr>
            <a:r>
              <a:rPr lang="en-US" dirty="0">
                <a:latin typeface="Eurostile"/>
                <a:cs typeface="Eurostile"/>
              </a:rPr>
              <a:t>several different shapes, though they are fairly stable today.</a:t>
            </a:r>
          </a:p>
          <a:p>
            <a:pPr marL="0" indent="0">
              <a:buNone/>
            </a:pPr>
            <a:endParaRPr lang="en-US" dirty="0" smtClean="0">
              <a:latin typeface="Eurostile"/>
              <a:cs typeface="Eurostile"/>
            </a:endParaRPr>
          </a:p>
          <a:p>
            <a:pPr marL="0" indent="0">
              <a:buNone/>
            </a:pPr>
            <a:r>
              <a:rPr lang="en-US" dirty="0" smtClean="0">
                <a:latin typeface="Eurostile"/>
                <a:cs typeface="Eurostile"/>
              </a:rPr>
              <a:t>Like </a:t>
            </a:r>
            <a:r>
              <a:rPr lang="en-US" dirty="0">
                <a:latin typeface="Eurostile"/>
                <a:cs typeface="Eurostile"/>
              </a:rPr>
              <a:t>other types of pages, the feature set is ever-evolving as</a:t>
            </a:r>
          </a:p>
          <a:p>
            <a:pPr marL="0" indent="0">
              <a:buNone/>
            </a:pPr>
            <a:r>
              <a:rPr lang="en-US" dirty="0">
                <a:latin typeface="Eurostile"/>
                <a:cs typeface="Eurostile"/>
              </a:rPr>
              <a:t>they add more to meet the needs of the marketers behind</a:t>
            </a:r>
          </a:p>
          <a:p>
            <a:pPr marL="0" indent="0">
              <a:buNone/>
            </a:pPr>
            <a:r>
              <a:rPr lang="en-US" dirty="0">
                <a:latin typeface="Eurostile"/>
                <a:cs typeface="Eurostile"/>
              </a:rPr>
              <a:t>the brand's efforts. Facebook has recently added more</a:t>
            </a:r>
          </a:p>
          <a:p>
            <a:pPr marL="0" indent="0">
              <a:buNone/>
            </a:pPr>
            <a:r>
              <a:rPr lang="en-US" dirty="0">
                <a:latin typeface="Eurostile"/>
                <a:cs typeface="Eurostile"/>
              </a:rPr>
              <a:t>features in terms of analytics, reporting, security, and</a:t>
            </a:r>
          </a:p>
          <a:p>
            <a:pPr marL="0" indent="0">
              <a:buNone/>
            </a:pPr>
            <a:r>
              <a:rPr lang="en-US" dirty="0">
                <a:latin typeface="Eurostile"/>
                <a:cs typeface="Eurostile"/>
              </a:rPr>
              <a:t>access, as well as increased the richness available to those</a:t>
            </a:r>
          </a:p>
          <a:p>
            <a:pPr marL="0" indent="0">
              <a:buNone/>
            </a:pPr>
            <a:r>
              <a:rPr lang="en-US" dirty="0">
                <a:latin typeface="Eurostile"/>
                <a:cs typeface="Eurostile"/>
              </a:rPr>
              <a:t>wishing to dive into Facebook advertising.</a:t>
            </a:r>
          </a:p>
        </p:txBody>
      </p:sp>
    </p:spTree>
    <p:extLst>
      <p:ext uri="{BB962C8B-B14F-4D97-AF65-F5344CB8AC3E}">
        <p14:creationId xmlns:p14="http://schemas.microsoft.com/office/powerpoint/2010/main" val="2031023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Facebook Messenger</a:t>
            </a:r>
            <a:endParaRPr lang="en-US" dirty="0">
              <a:latin typeface="Eurostile"/>
              <a:cs typeface="Eurostile"/>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Eurostile"/>
                <a:cs typeface="Eurostile"/>
              </a:rPr>
              <a:t>Facebook Messenger is a new way to</a:t>
            </a:r>
          </a:p>
          <a:p>
            <a:pPr marL="0" indent="0">
              <a:buNone/>
            </a:pPr>
            <a:r>
              <a:rPr lang="en-US" dirty="0">
                <a:latin typeface="Eurostile"/>
                <a:cs typeface="Eurostile"/>
              </a:rPr>
              <a:t>combine email, instant messenger, and Facebook</a:t>
            </a:r>
          </a:p>
          <a:p>
            <a:pPr marL="0" indent="0">
              <a:buNone/>
            </a:pPr>
            <a:r>
              <a:rPr lang="en-US" dirty="0">
                <a:latin typeface="Eurostile"/>
                <a:cs typeface="Eurostile"/>
              </a:rPr>
              <a:t>messages. </a:t>
            </a:r>
            <a:endParaRPr lang="en-US" dirty="0" smtClean="0">
              <a:latin typeface="Eurostile"/>
              <a:cs typeface="Eurostile"/>
            </a:endParaRPr>
          </a:p>
          <a:p>
            <a:pPr marL="0" indent="0">
              <a:buNone/>
            </a:pPr>
            <a:endParaRPr lang="en-US" dirty="0" smtClean="0">
              <a:latin typeface="Eurostile"/>
              <a:cs typeface="Eurostile"/>
            </a:endParaRPr>
          </a:p>
          <a:p>
            <a:pPr marL="0" indent="0">
              <a:buNone/>
            </a:pPr>
            <a:r>
              <a:rPr lang="en-US" dirty="0" smtClean="0">
                <a:latin typeface="Eurostile"/>
                <a:cs typeface="Eurostile"/>
              </a:rPr>
              <a:t>As </a:t>
            </a:r>
            <a:r>
              <a:rPr lang="en-US" dirty="0">
                <a:latin typeface="Eurostile"/>
                <a:cs typeface="Eurostile"/>
              </a:rPr>
              <a:t>new stand-alone group message services</a:t>
            </a:r>
          </a:p>
          <a:p>
            <a:pPr marL="0" indent="0">
              <a:buNone/>
            </a:pPr>
            <a:r>
              <a:rPr lang="en-US" dirty="0">
                <a:latin typeface="Eurostile"/>
                <a:cs typeface="Eurostile"/>
              </a:rPr>
              <a:t>popped up throughout 2010 and 2011, Facebook clearly</a:t>
            </a:r>
          </a:p>
          <a:p>
            <a:pPr marL="0" indent="0">
              <a:buNone/>
            </a:pPr>
            <a:r>
              <a:rPr lang="en-US" dirty="0">
                <a:latin typeface="Eurostile"/>
                <a:cs typeface="Eurostile"/>
              </a:rPr>
              <a:t>saw an opportunity and acquired one of the more popular</a:t>
            </a:r>
          </a:p>
          <a:p>
            <a:pPr marL="0" indent="0">
              <a:buNone/>
            </a:pPr>
            <a:r>
              <a:rPr lang="en-US" dirty="0">
                <a:latin typeface="Eurostile"/>
                <a:cs typeface="Eurostile"/>
              </a:rPr>
              <a:t>group-messaging apps known as Beluga. They have since</a:t>
            </a:r>
          </a:p>
          <a:p>
            <a:pPr marL="0" indent="0">
              <a:buNone/>
            </a:pPr>
            <a:r>
              <a:rPr lang="en-US" dirty="0">
                <a:latin typeface="Eurostile"/>
                <a:cs typeface="Eurostile"/>
              </a:rPr>
              <a:t>re-branded this app as Facebook Messenger. </a:t>
            </a:r>
            <a:r>
              <a:rPr lang="en-US" dirty="0" smtClean="0">
                <a:latin typeface="Eurostile"/>
                <a:cs typeface="Eurostile"/>
              </a:rPr>
              <a:t/>
            </a:r>
            <a:br>
              <a:rPr lang="en-US" dirty="0" smtClean="0">
                <a:latin typeface="Eurostile"/>
                <a:cs typeface="Eurostile"/>
              </a:rPr>
            </a:br>
            <a:endParaRPr lang="en-US" dirty="0" smtClean="0">
              <a:latin typeface="Eurostile"/>
              <a:cs typeface="Eurostile"/>
            </a:endParaRPr>
          </a:p>
          <a:p>
            <a:pPr marL="0" indent="0">
              <a:buNone/>
            </a:pPr>
            <a:r>
              <a:rPr lang="en-US" dirty="0" smtClean="0">
                <a:latin typeface="Eurostile"/>
                <a:cs typeface="Eurostile"/>
              </a:rPr>
              <a:t>On </a:t>
            </a:r>
            <a:r>
              <a:rPr lang="en-US" dirty="0" err="1">
                <a:latin typeface="Eurostile"/>
                <a:cs typeface="Eurostile"/>
              </a:rPr>
              <a:t>iOS</a:t>
            </a:r>
            <a:r>
              <a:rPr lang="en-US" dirty="0" smtClean="0">
                <a:latin typeface="Eurostile"/>
                <a:cs typeface="Eurostile"/>
              </a:rPr>
              <a:t>, Blackberry</a:t>
            </a:r>
            <a:r>
              <a:rPr lang="en-US" dirty="0">
                <a:latin typeface="Eurostile"/>
                <a:cs typeface="Eurostile"/>
              </a:rPr>
              <a:t>, and Android devices, this is a stand-alone app</a:t>
            </a:r>
            <a:r>
              <a:rPr lang="en-US" dirty="0" smtClean="0">
                <a:latin typeface="Eurostile"/>
                <a:cs typeface="Eurostile"/>
              </a:rPr>
              <a:t>, but </a:t>
            </a:r>
            <a:r>
              <a:rPr lang="en-US" dirty="0">
                <a:latin typeface="Eurostile"/>
                <a:cs typeface="Eurostile"/>
              </a:rPr>
              <a:t>it also integrates across the Facebook app and web</a:t>
            </a:r>
          </a:p>
          <a:p>
            <a:pPr marL="0" indent="0">
              <a:buNone/>
            </a:pPr>
            <a:r>
              <a:rPr lang="en-US" dirty="0">
                <a:latin typeface="Eurostile"/>
                <a:cs typeface="Eurostile"/>
              </a:rPr>
              <a:t>experiences.</a:t>
            </a:r>
          </a:p>
        </p:txBody>
      </p:sp>
    </p:spTree>
    <p:extLst>
      <p:ext uri="{BB962C8B-B14F-4D97-AF65-F5344CB8AC3E}">
        <p14:creationId xmlns:p14="http://schemas.microsoft.com/office/powerpoint/2010/main" val="5731226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06 at 10.44.18.png"/>
          <p:cNvPicPr>
            <a:picLocks noGrp="1" noChangeAspect="1"/>
          </p:cNvPicPr>
          <p:nvPr>
            <p:ph idx="1"/>
          </p:nvPr>
        </p:nvPicPr>
        <p:blipFill>
          <a:blip r:embed="rId2">
            <a:extLst>
              <a:ext uri="{28A0092B-C50C-407E-A947-70E740481C1C}">
                <a14:useLocalDpi xmlns:a14="http://schemas.microsoft.com/office/drawing/2010/main" val="0"/>
              </a:ext>
            </a:extLst>
          </a:blip>
          <a:srcRect t="-7147" b="-7147"/>
          <a:stretch>
            <a:fillRect/>
          </a:stretch>
        </p:blipFill>
        <p:spPr/>
      </p:pic>
    </p:spTree>
    <p:extLst>
      <p:ext uri="{BB962C8B-B14F-4D97-AF65-F5344CB8AC3E}">
        <p14:creationId xmlns:p14="http://schemas.microsoft.com/office/powerpoint/2010/main" val="3258688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What is social media?</a:t>
            </a:r>
            <a:endParaRPr lang="en-US" dirty="0">
              <a:latin typeface="Eurostile"/>
              <a:cs typeface="Eurostile"/>
            </a:endParaRPr>
          </a:p>
        </p:txBody>
      </p:sp>
      <p:sp>
        <p:nvSpPr>
          <p:cNvPr id="3" name="Content Placeholder 2"/>
          <p:cNvSpPr>
            <a:spLocks noGrp="1"/>
          </p:cNvSpPr>
          <p:nvPr>
            <p:ph idx="1"/>
          </p:nvPr>
        </p:nvSpPr>
        <p:spPr/>
        <p:txBody>
          <a:bodyPr/>
          <a:lstStyle/>
          <a:p>
            <a:r>
              <a:rPr lang="en-US" dirty="0" smtClean="0">
                <a:latin typeface="Eurostile"/>
                <a:cs typeface="Eurostile"/>
              </a:rPr>
              <a:t>Social media is a way for </a:t>
            </a:r>
            <a:r>
              <a:rPr lang="en-US" dirty="0" smtClean="0">
                <a:latin typeface="Eurostile"/>
                <a:cs typeface="Eurostile"/>
              </a:rPr>
              <a:t>people and business </a:t>
            </a:r>
            <a:r>
              <a:rPr lang="en-US" dirty="0" smtClean="0">
                <a:latin typeface="Eurostile"/>
                <a:cs typeface="Eurostile"/>
              </a:rPr>
              <a:t>to communicate and interact </a:t>
            </a:r>
            <a:r>
              <a:rPr lang="en-US" dirty="0" smtClean="0">
                <a:latin typeface="Eurostile"/>
                <a:cs typeface="Eurostile"/>
              </a:rPr>
              <a:t>online both professionally and personally</a:t>
            </a:r>
            <a:endParaRPr lang="en-US" dirty="0" smtClean="0">
              <a:latin typeface="Eurostile"/>
              <a:cs typeface="Eurostile"/>
            </a:endParaRPr>
          </a:p>
          <a:p>
            <a:r>
              <a:rPr lang="en-US" dirty="0" smtClean="0">
                <a:latin typeface="Eurostile"/>
                <a:cs typeface="Eurostile"/>
              </a:rPr>
              <a:t>Last decade has seen a surge in popularity</a:t>
            </a:r>
          </a:p>
          <a:p>
            <a:r>
              <a:rPr lang="en-US" dirty="0" smtClean="0">
                <a:latin typeface="Eurostile"/>
                <a:cs typeface="Eurostile"/>
              </a:rPr>
              <a:t>Users engage with (and around) </a:t>
            </a:r>
            <a:r>
              <a:rPr lang="en-US" dirty="0" smtClean="0">
                <a:latin typeface="Eurostile"/>
                <a:cs typeface="Eurostile"/>
              </a:rPr>
              <a:t>in </a:t>
            </a:r>
            <a:r>
              <a:rPr lang="en-US" dirty="0" smtClean="0">
                <a:latin typeface="Eurostile"/>
                <a:cs typeface="Eurostile"/>
              </a:rPr>
              <a:t>a social context – conversations; commentary; user-generated content and engagement</a:t>
            </a:r>
          </a:p>
        </p:txBody>
      </p:sp>
    </p:spTree>
    <p:extLst>
      <p:ext uri="{BB962C8B-B14F-4D97-AF65-F5344CB8AC3E}">
        <p14:creationId xmlns:p14="http://schemas.microsoft.com/office/powerpoint/2010/main" val="17732577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Best time of day to post on Facebook? </a:t>
            </a:r>
            <a:endParaRPr lang="en-US" dirty="0">
              <a:latin typeface="Eurostile"/>
              <a:cs typeface="Eurostile"/>
            </a:endParaRPr>
          </a:p>
        </p:txBody>
      </p:sp>
      <p:pic>
        <p:nvPicPr>
          <p:cNvPr id="5" name="Content Placeholder 4" descr="dd65f5a578f5888ee3506d752f581839.jpg"/>
          <p:cNvPicPr>
            <a:picLocks noGrp="1" noChangeAspect="1"/>
          </p:cNvPicPr>
          <p:nvPr>
            <p:ph idx="1"/>
          </p:nvPr>
        </p:nvPicPr>
        <p:blipFill>
          <a:blip r:embed="rId2">
            <a:extLst>
              <a:ext uri="{28A0092B-C50C-407E-A947-70E740481C1C}">
                <a14:useLocalDpi xmlns:a14="http://schemas.microsoft.com/office/drawing/2010/main" val="0"/>
              </a:ext>
            </a:extLst>
          </a:blip>
          <a:srcRect l="-117001" r="-117001"/>
          <a:stretch>
            <a:fillRect/>
          </a:stretch>
        </p:blipFill>
        <p:spPr/>
      </p:pic>
    </p:spTree>
    <p:extLst>
      <p:ext uri="{BB962C8B-B14F-4D97-AF65-F5344CB8AC3E}">
        <p14:creationId xmlns:p14="http://schemas.microsoft.com/office/powerpoint/2010/main" val="10426055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Hashtags</a:t>
            </a:r>
            <a:endParaRPr lang="en-US" dirty="0">
              <a:latin typeface="Eurostile"/>
              <a:cs typeface="Eurostile"/>
            </a:endParaRPr>
          </a:p>
        </p:txBody>
      </p:sp>
      <p:sp>
        <p:nvSpPr>
          <p:cNvPr id="4" name="TextBox 3"/>
          <p:cNvSpPr txBox="1"/>
          <p:nvPr/>
        </p:nvSpPr>
        <p:spPr>
          <a:xfrm>
            <a:off x="320408" y="1417638"/>
            <a:ext cx="8366392" cy="4524316"/>
          </a:xfrm>
          <a:prstGeom prst="rect">
            <a:avLst/>
          </a:prstGeom>
          <a:noFill/>
        </p:spPr>
        <p:txBody>
          <a:bodyPr wrap="square" rtlCol="0">
            <a:spAutoFit/>
          </a:bodyPr>
          <a:lstStyle/>
          <a:p>
            <a:r>
              <a:rPr lang="en-US" dirty="0" smtClean="0">
                <a:latin typeface="Eurostile"/>
                <a:cs typeface="Eurostile"/>
              </a:rPr>
              <a:t>Hashtags turn topics and phrases into clickable links in your posts on your personal timeline or Page. This helps people find posts about topics they’re interested in. To make a </a:t>
            </a:r>
            <a:r>
              <a:rPr lang="en-US" dirty="0" err="1" smtClean="0">
                <a:latin typeface="Eurostile"/>
                <a:cs typeface="Eurostile"/>
              </a:rPr>
              <a:t>hashtag</a:t>
            </a:r>
            <a:r>
              <a:rPr lang="en-US" dirty="0" smtClean="0">
                <a:latin typeface="Eurostile"/>
                <a:cs typeface="Eurostile"/>
              </a:rPr>
              <a:t>, write #(the number sign) along with a topic or phrase and add it to your post. For example:</a:t>
            </a:r>
          </a:p>
          <a:p>
            <a:endParaRPr lang="en-US" dirty="0" smtClean="0">
              <a:latin typeface="Eurostile"/>
              <a:cs typeface="Eurostile"/>
            </a:endParaRPr>
          </a:p>
          <a:p>
            <a:r>
              <a:rPr lang="en-US" dirty="0" smtClean="0">
                <a:latin typeface="Eurostile"/>
                <a:cs typeface="Eurostile"/>
              </a:rPr>
              <a:t>I just saw the cutest puppy! #dogs</a:t>
            </a:r>
          </a:p>
          <a:p>
            <a:endParaRPr lang="en-US" dirty="0" smtClean="0">
              <a:latin typeface="Eurostile"/>
              <a:cs typeface="Eurostile"/>
            </a:endParaRPr>
          </a:p>
          <a:p>
            <a:r>
              <a:rPr lang="en-US" dirty="0" smtClean="0">
                <a:latin typeface="Eurostile"/>
                <a:cs typeface="Eurostile"/>
              </a:rPr>
              <a:t>When you click a </a:t>
            </a:r>
            <a:r>
              <a:rPr lang="en-US" dirty="0" err="1" smtClean="0">
                <a:latin typeface="Eurostile"/>
                <a:cs typeface="Eurostile"/>
              </a:rPr>
              <a:t>hashtag</a:t>
            </a:r>
            <a:r>
              <a:rPr lang="en-US" dirty="0" smtClean="0">
                <a:latin typeface="Eurostile"/>
                <a:cs typeface="Eurostile"/>
              </a:rPr>
              <a:t>, you’ll see a feed of posts that include that </a:t>
            </a:r>
            <a:r>
              <a:rPr lang="en-US" dirty="0" err="1" smtClean="0">
                <a:latin typeface="Eurostile"/>
                <a:cs typeface="Eurostile"/>
              </a:rPr>
              <a:t>hashtag</a:t>
            </a:r>
            <a:r>
              <a:rPr lang="en-US" dirty="0" smtClean="0">
                <a:latin typeface="Eurostile"/>
                <a:cs typeface="Eurostile"/>
              </a:rPr>
              <a:t>. You may also see some related hashtags at the top of the page.</a:t>
            </a:r>
          </a:p>
          <a:p>
            <a:r>
              <a:rPr lang="en-US" dirty="0" smtClean="0">
                <a:latin typeface="Eurostile"/>
                <a:cs typeface="Eurostile"/>
              </a:rPr>
              <a:t>Please keep in mind:</a:t>
            </a:r>
          </a:p>
          <a:p>
            <a:endParaRPr lang="en-US" dirty="0" smtClean="0">
              <a:latin typeface="Eurostile"/>
              <a:cs typeface="Eurostile"/>
            </a:endParaRPr>
          </a:p>
          <a:p>
            <a:r>
              <a:rPr lang="en-US" dirty="0" smtClean="0">
                <a:latin typeface="Eurostile"/>
                <a:cs typeface="Eurostile"/>
              </a:rPr>
              <a:t>A </a:t>
            </a:r>
            <a:r>
              <a:rPr lang="en-US" dirty="0" err="1" smtClean="0">
                <a:latin typeface="Eurostile"/>
                <a:cs typeface="Eurostile"/>
              </a:rPr>
              <a:t>hashtag</a:t>
            </a:r>
            <a:r>
              <a:rPr lang="en-US" dirty="0" smtClean="0">
                <a:latin typeface="Eurostile"/>
                <a:cs typeface="Eurostile"/>
              </a:rPr>
              <a:t> must be written as a single word, without any spaces</a:t>
            </a:r>
          </a:p>
          <a:p>
            <a:r>
              <a:rPr lang="en-US" dirty="0" smtClean="0">
                <a:latin typeface="Eurostile"/>
                <a:cs typeface="Eurostile"/>
              </a:rPr>
              <a:t>You can include numbers in a </a:t>
            </a:r>
            <a:r>
              <a:rPr lang="en-US" dirty="0" err="1" smtClean="0">
                <a:latin typeface="Eurostile"/>
                <a:cs typeface="Eurostile"/>
              </a:rPr>
              <a:t>hashtag</a:t>
            </a:r>
            <a:r>
              <a:rPr lang="en-US" dirty="0" smtClean="0">
                <a:latin typeface="Eurostile"/>
                <a:cs typeface="Eurostile"/>
              </a:rPr>
              <a:t>, but punctuation and special characters (like $ and %) won't work</a:t>
            </a:r>
          </a:p>
          <a:p>
            <a:r>
              <a:rPr lang="en-US" dirty="0" smtClean="0">
                <a:latin typeface="Eurostile"/>
                <a:cs typeface="Eurostile"/>
              </a:rPr>
              <a:t>You can search for a </a:t>
            </a:r>
            <a:r>
              <a:rPr lang="en-US" dirty="0" err="1" smtClean="0">
                <a:latin typeface="Eurostile"/>
                <a:cs typeface="Eurostile"/>
              </a:rPr>
              <a:t>hashtag</a:t>
            </a:r>
            <a:r>
              <a:rPr lang="en-US" dirty="0" smtClean="0">
                <a:latin typeface="Eurostile"/>
                <a:cs typeface="Eurostile"/>
              </a:rPr>
              <a:t> using the search bar at the top of any page</a:t>
            </a:r>
          </a:p>
          <a:p>
            <a:r>
              <a:rPr lang="en-US" dirty="0" smtClean="0">
                <a:latin typeface="Eurostile"/>
                <a:cs typeface="Eurostile"/>
              </a:rPr>
              <a:t>You'll only see posts that were shared with you</a:t>
            </a:r>
            <a:endParaRPr lang="en-US" dirty="0">
              <a:latin typeface="Eurostile"/>
              <a:cs typeface="Eurostile"/>
            </a:endParaRPr>
          </a:p>
        </p:txBody>
      </p:sp>
    </p:spTree>
    <p:extLst>
      <p:ext uri="{BB962C8B-B14F-4D97-AF65-F5344CB8AC3E}">
        <p14:creationId xmlns:p14="http://schemas.microsoft.com/office/powerpoint/2010/main" val="9199304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a:t>
            </a:r>
            <a:endParaRPr lang="en-US" dirty="0"/>
          </a:p>
        </p:txBody>
      </p:sp>
      <p:sp>
        <p:nvSpPr>
          <p:cNvPr id="3" name="Content Placeholder 2"/>
          <p:cNvSpPr>
            <a:spLocks noGrp="1"/>
          </p:cNvSpPr>
          <p:nvPr>
            <p:ph idx="1"/>
          </p:nvPr>
        </p:nvSpPr>
        <p:spPr/>
        <p:txBody>
          <a:bodyPr/>
          <a:lstStyle/>
          <a:p>
            <a:r>
              <a:rPr lang="en-US" dirty="0" smtClean="0">
                <a:hlinkClick r:id="rId2"/>
              </a:rPr>
              <a:t>www.hashtagify.me/</a:t>
            </a:r>
            <a:r>
              <a:rPr lang="en-US" dirty="0" smtClean="0"/>
              <a:t> </a:t>
            </a:r>
            <a:endParaRPr lang="en-US" dirty="0"/>
          </a:p>
        </p:txBody>
      </p:sp>
      <p:pic>
        <p:nvPicPr>
          <p:cNvPr id="4" name="Picture 3" descr="Screen Shot 2017-11-06 at 11.06.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48487"/>
            <a:ext cx="6476628" cy="4409513"/>
          </a:xfrm>
          <a:prstGeom prst="rect">
            <a:avLst/>
          </a:prstGeom>
        </p:spPr>
      </p:pic>
    </p:spTree>
    <p:extLst>
      <p:ext uri="{BB962C8B-B14F-4D97-AF65-F5344CB8AC3E}">
        <p14:creationId xmlns:p14="http://schemas.microsoft.com/office/powerpoint/2010/main" val="37634555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group page</a:t>
            </a:r>
            <a:endParaRPr lang="en-US" dirty="0"/>
          </a:p>
        </p:txBody>
      </p:sp>
      <p:sp>
        <p:nvSpPr>
          <p:cNvPr id="3" name="Content Placeholder 2"/>
          <p:cNvSpPr>
            <a:spLocks noGrp="1"/>
          </p:cNvSpPr>
          <p:nvPr>
            <p:ph idx="1"/>
          </p:nvPr>
        </p:nvSpPr>
        <p:spPr/>
        <p:txBody>
          <a:bodyPr/>
          <a:lstStyle/>
          <a:p>
            <a:r>
              <a:rPr lang="en-US" dirty="0" smtClean="0"/>
              <a:t>You must have a personal profile </a:t>
            </a:r>
          </a:p>
          <a:p>
            <a:endParaRPr lang="en-US" dirty="0"/>
          </a:p>
        </p:txBody>
      </p:sp>
      <p:pic>
        <p:nvPicPr>
          <p:cNvPr id="4" name="Picture 3" descr="Screen Shot 2017-11-06 at 10.28.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180" y="2600950"/>
            <a:ext cx="1192016" cy="3973387"/>
          </a:xfrm>
          <a:prstGeom prst="rect">
            <a:avLst/>
          </a:prstGeom>
        </p:spPr>
      </p:pic>
    </p:spTree>
    <p:extLst>
      <p:ext uri="{BB962C8B-B14F-4D97-AF65-F5344CB8AC3E}">
        <p14:creationId xmlns:p14="http://schemas.microsoft.com/office/powerpoint/2010/main" val="400409739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06 at 10.28.45.png"/>
          <p:cNvPicPr>
            <a:picLocks noGrp="1" noChangeAspect="1"/>
          </p:cNvPicPr>
          <p:nvPr>
            <p:ph idx="1"/>
          </p:nvPr>
        </p:nvPicPr>
        <p:blipFill>
          <a:blip r:embed="rId2">
            <a:extLst>
              <a:ext uri="{28A0092B-C50C-407E-A947-70E740481C1C}">
                <a14:useLocalDpi xmlns:a14="http://schemas.microsoft.com/office/drawing/2010/main" val="0"/>
              </a:ext>
            </a:extLst>
          </a:blip>
          <a:srcRect t="-22064" b="-22064"/>
          <a:stretch>
            <a:fillRect/>
          </a:stretch>
        </p:blipFill>
        <p:spPr/>
      </p:pic>
    </p:spTree>
    <p:extLst>
      <p:ext uri="{BB962C8B-B14F-4D97-AF65-F5344CB8AC3E}">
        <p14:creationId xmlns:p14="http://schemas.microsoft.com/office/powerpoint/2010/main" val="2308928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7-11-06 at 10.29.08.png"/>
          <p:cNvPicPr>
            <a:picLocks noGrp="1" noChangeAspect="1"/>
          </p:cNvPicPr>
          <p:nvPr>
            <p:ph idx="1"/>
          </p:nvPr>
        </p:nvPicPr>
        <p:blipFill>
          <a:blip r:embed="rId2">
            <a:extLst>
              <a:ext uri="{28A0092B-C50C-407E-A947-70E740481C1C}">
                <a14:useLocalDpi xmlns:a14="http://schemas.microsoft.com/office/drawing/2010/main" val="0"/>
              </a:ext>
            </a:extLst>
          </a:blip>
          <a:srcRect l="-50670" r="-50670"/>
          <a:stretch>
            <a:fillRect/>
          </a:stretch>
        </p:blipFill>
        <p:spPr/>
      </p:pic>
    </p:spTree>
    <p:extLst>
      <p:ext uri="{BB962C8B-B14F-4D97-AF65-F5344CB8AC3E}">
        <p14:creationId xmlns:p14="http://schemas.microsoft.com/office/powerpoint/2010/main" val="29347844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Facebook for Business</a:t>
            </a:r>
            <a:endParaRPr lang="en-US" dirty="0">
              <a:latin typeface="Eurostile"/>
              <a:cs typeface="Eurostile"/>
            </a:endParaRPr>
          </a:p>
        </p:txBody>
      </p:sp>
      <p:sp>
        <p:nvSpPr>
          <p:cNvPr id="3" name="Content Placeholder 2"/>
          <p:cNvSpPr>
            <a:spLocks noGrp="1"/>
          </p:cNvSpPr>
          <p:nvPr>
            <p:ph idx="1"/>
          </p:nvPr>
        </p:nvSpPr>
        <p:spPr/>
        <p:txBody>
          <a:bodyPr>
            <a:normAutofit/>
          </a:bodyPr>
          <a:lstStyle/>
          <a:p>
            <a:r>
              <a:rPr lang="en-US" dirty="0" smtClean="0">
                <a:latin typeface="Eurostile"/>
                <a:cs typeface="Eurostile"/>
              </a:rPr>
              <a:t>A </a:t>
            </a:r>
            <a:r>
              <a:rPr lang="en-US" dirty="0">
                <a:latin typeface="Eurostile"/>
                <a:cs typeface="Eurostile"/>
              </a:rPr>
              <a:t>helpful portal </a:t>
            </a:r>
            <a:r>
              <a:rPr lang="en-US" dirty="0" smtClean="0">
                <a:latin typeface="Eurostile"/>
                <a:cs typeface="Eurostile"/>
              </a:rPr>
              <a:t>for business </a:t>
            </a:r>
            <a:r>
              <a:rPr lang="en-US" dirty="0">
                <a:latin typeface="Eurostile"/>
                <a:cs typeface="Eurostile"/>
              </a:rPr>
              <a:t>page owners </a:t>
            </a:r>
            <a:r>
              <a:rPr lang="en-US" dirty="0" smtClean="0">
                <a:latin typeface="Eurostile"/>
                <a:cs typeface="Eurostile"/>
              </a:rPr>
              <a:t>offering support </a:t>
            </a:r>
            <a:r>
              <a:rPr lang="en-US" dirty="0">
                <a:latin typeface="Eurostile"/>
                <a:cs typeface="Eurostile"/>
              </a:rPr>
              <a:t>for page creation, </a:t>
            </a:r>
            <a:r>
              <a:rPr lang="en-US" dirty="0" smtClean="0">
                <a:latin typeface="Eurostile"/>
                <a:cs typeface="Eurostile"/>
              </a:rPr>
              <a:t>ad campaign </a:t>
            </a:r>
            <a:r>
              <a:rPr lang="en-US" dirty="0">
                <a:latin typeface="Eurostile"/>
                <a:cs typeface="Eurostile"/>
              </a:rPr>
              <a:t>management, and </a:t>
            </a:r>
            <a:r>
              <a:rPr lang="en-US" dirty="0" smtClean="0">
                <a:latin typeface="Eurostile"/>
                <a:cs typeface="Eurostile"/>
              </a:rPr>
              <a:t>other platform </a:t>
            </a:r>
            <a:r>
              <a:rPr lang="en-US" dirty="0">
                <a:latin typeface="Eurostile"/>
                <a:cs typeface="Eurostile"/>
              </a:rPr>
              <a:t>resources</a:t>
            </a:r>
            <a:r>
              <a:rPr lang="en-US" dirty="0" smtClean="0">
                <a:latin typeface="Eurostile"/>
                <a:cs typeface="Eurostile"/>
              </a:rPr>
              <a:t>.</a:t>
            </a:r>
          </a:p>
          <a:p>
            <a:r>
              <a:rPr lang="en-US" dirty="0" smtClean="0">
                <a:latin typeface="Eurostile"/>
                <a:cs typeface="Eurostile"/>
              </a:rPr>
              <a:t>You must sign –up separately for </a:t>
            </a:r>
            <a:r>
              <a:rPr lang="en-US" dirty="0" err="1" smtClean="0">
                <a:latin typeface="Eurostile"/>
                <a:cs typeface="Eurostile"/>
              </a:rPr>
              <a:t>FfB</a:t>
            </a:r>
            <a:r>
              <a:rPr lang="en-US" dirty="0" smtClean="0">
                <a:latin typeface="Eurostile"/>
                <a:cs typeface="Eurostile"/>
              </a:rPr>
              <a:t>, however, you will be able to link page roles once you have set-up</a:t>
            </a:r>
          </a:p>
          <a:p>
            <a:r>
              <a:rPr lang="en-US" dirty="0" smtClean="0">
                <a:latin typeface="Eurostile"/>
                <a:cs typeface="Eurostile"/>
              </a:rPr>
              <a:t>Analytics and insights</a:t>
            </a:r>
          </a:p>
          <a:p>
            <a:pPr marL="0" indent="0">
              <a:buNone/>
            </a:pPr>
            <a:endParaRPr lang="en-US" dirty="0"/>
          </a:p>
        </p:txBody>
      </p:sp>
    </p:spTree>
    <p:extLst>
      <p:ext uri="{BB962C8B-B14F-4D97-AF65-F5344CB8AC3E}">
        <p14:creationId xmlns:p14="http://schemas.microsoft.com/office/powerpoint/2010/main" val="26406931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1-06 at 10.4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908"/>
            <a:ext cx="9144000" cy="5999544"/>
          </a:xfrm>
          <a:prstGeom prst="rect">
            <a:avLst/>
          </a:prstGeom>
        </p:spPr>
      </p:pic>
    </p:spTree>
    <p:extLst>
      <p:ext uri="{BB962C8B-B14F-4D97-AF65-F5344CB8AC3E}">
        <p14:creationId xmlns:p14="http://schemas.microsoft.com/office/powerpoint/2010/main" val="18481026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70" y="2785403"/>
            <a:ext cx="8229600" cy="1143000"/>
          </a:xfrm>
        </p:spPr>
        <p:txBody>
          <a:bodyPr/>
          <a:lstStyle/>
          <a:p>
            <a:r>
              <a:rPr lang="en-US" dirty="0" smtClean="0">
                <a:latin typeface="Eurostile"/>
                <a:cs typeface="Eurostile"/>
              </a:rPr>
              <a:t>Questions?</a:t>
            </a:r>
            <a:endParaRPr lang="en-US" dirty="0">
              <a:latin typeface="Eurostile"/>
              <a:cs typeface="Eurostile"/>
            </a:endParaRPr>
          </a:p>
        </p:txBody>
      </p:sp>
    </p:spTree>
    <p:extLst>
      <p:ext uri="{BB962C8B-B14F-4D97-AF65-F5344CB8AC3E}">
        <p14:creationId xmlns:p14="http://schemas.microsoft.com/office/powerpoint/2010/main" val="498877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951" y="1305342"/>
            <a:ext cx="8260204" cy="2677656"/>
          </a:xfrm>
          <a:prstGeom prst="rect">
            <a:avLst/>
          </a:prstGeom>
        </p:spPr>
        <p:txBody>
          <a:bodyPr wrap="square">
            <a:spAutoFit/>
          </a:bodyPr>
          <a:lstStyle/>
          <a:p>
            <a:r>
              <a:rPr lang="en-US" sz="2800" dirty="0">
                <a:latin typeface="Eurostile"/>
                <a:cs typeface="Eurostile"/>
              </a:rPr>
              <a:t>It was reported that Facebook (89%) and LinkedIn (83%) are the most valued social media platforms to use, which is no surprise as Facebook has the largest user rate and LinkedIn has been created with B2B objectives and aims in mind, making it a perfect platform to generate leads and increase conversion</a:t>
            </a:r>
            <a:r>
              <a:rPr lang="en-US" sz="2800" dirty="0" smtClean="0">
                <a:latin typeface="Eurostile"/>
                <a:cs typeface="Eurostile"/>
              </a:rPr>
              <a:t>.</a:t>
            </a:r>
            <a:endParaRPr lang="en-US" sz="2800" dirty="0">
              <a:latin typeface="Eurostile"/>
              <a:cs typeface="Eurostile"/>
            </a:endParaRPr>
          </a:p>
        </p:txBody>
      </p:sp>
    </p:spTree>
    <p:extLst>
      <p:ext uri="{BB962C8B-B14F-4D97-AF65-F5344CB8AC3E}">
        <p14:creationId xmlns:p14="http://schemas.microsoft.com/office/powerpoint/2010/main" val="217169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85" y="661963"/>
            <a:ext cx="8229600" cy="4525963"/>
          </a:xfrm>
        </p:spPr>
        <p:txBody>
          <a:bodyPr>
            <a:normAutofit/>
          </a:bodyPr>
          <a:lstStyle/>
          <a:p>
            <a:endParaRPr lang="en-US" dirty="0">
              <a:latin typeface="Eurostile"/>
              <a:cs typeface="Eurostile"/>
            </a:endParaRPr>
          </a:p>
          <a:p>
            <a:pPr marL="0" indent="0">
              <a:buNone/>
            </a:pPr>
            <a:r>
              <a:rPr lang="en-US" dirty="0">
                <a:latin typeface="Eurostile"/>
                <a:cs typeface="Eurostile"/>
              </a:rPr>
              <a:t>Facebook has a wide range of users globally, making it a perfect platform for companies to target their desired customer. With features like groups, pages and 'likes' it can also bring together a group of users with similar interests making it much easier for brands to target a larger audience all with their desired personas.</a:t>
            </a:r>
          </a:p>
          <a:p>
            <a:endParaRPr lang="en-US" dirty="0"/>
          </a:p>
        </p:txBody>
      </p:sp>
    </p:spTree>
    <p:extLst>
      <p:ext uri="{BB962C8B-B14F-4D97-AF65-F5344CB8AC3E}">
        <p14:creationId xmlns:p14="http://schemas.microsoft.com/office/powerpoint/2010/main" val="33525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2 at 15.3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073" y="0"/>
            <a:ext cx="6972300" cy="6692900"/>
          </a:xfrm>
          <a:prstGeom prst="rect">
            <a:avLst/>
          </a:prstGeom>
        </p:spPr>
      </p:pic>
    </p:spTree>
    <p:extLst>
      <p:ext uri="{BB962C8B-B14F-4D97-AF65-F5344CB8AC3E}">
        <p14:creationId xmlns:p14="http://schemas.microsoft.com/office/powerpoint/2010/main" val="348132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06 at 10.00.39.png"/>
          <p:cNvPicPr>
            <a:picLocks noGrp="1" noChangeAspect="1"/>
          </p:cNvPicPr>
          <p:nvPr>
            <p:ph idx="1"/>
          </p:nvPr>
        </p:nvPicPr>
        <p:blipFill>
          <a:blip r:embed="rId2">
            <a:extLst>
              <a:ext uri="{28A0092B-C50C-407E-A947-70E740481C1C}">
                <a14:useLocalDpi xmlns:a14="http://schemas.microsoft.com/office/drawing/2010/main" val="0"/>
              </a:ext>
            </a:extLst>
          </a:blip>
          <a:srcRect l="-98181" r="-98181"/>
          <a:stretch>
            <a:fillRect/>
          </a:stretch>
        </p:blipFill>
        <p:spPr>
          <a:xfrm>
            <a:off x="457200" y="362857"/>
            <a:ext cx="8229600" cy="6126163"/>
          </a:xfrm>
        </p:spPr>
      </p:pic>
    </p:spTree>
    <p:extLst>
      <p:ext uri="{BB962C8B-B14F-4D97-AF65-F5344CB8AC3E}">
        <p14:creationId xmlns:p14="http://schemas.microsoft.com/office/powerpoint/2010/main" val="2539054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073" y="1410038"/>
            <a:ext cx="6967402" cy="2554545"/>
          </a:xfrm>
          <a:prstGeom prst="rect">
            <a:avLst/>
          </a:prstGeom>
        </p:spPr>
        <p:txBody>
          <a:bodyPr wrap="square">
            <a:spAutoFit/>
          </a:bodyPr>
          <a:lstStyle/>
          <a:p>
            <a:r>
              <a:rPr lang="en-US" sz="3200" dirty="0" err="1">
                <a:latin typeface="Eurostile"/>
                <a:cs typeface="Eurostile"/>
              </a:rPr>
              <a:t>Instagram</a:t>
            </a:r>
            <a:r>
              <a:rPr lang="en-US" sz="3200" dirty="0">
                <a:latin typeface="Eurostile"/>
                <a:cs typeface="Eurostile"/>
              </a:rPr>
              <a:t> is a great platform for companies and brands that rely heavily on visuals and storytelling to increase engagement, generate leads and convert potential customers.</a:t>
            </a:r>
          </a:p>
        </p:txBody>
      </p:sp>
    </p:spTree>
    <p:extLst>
      <p:ext uri="{BB962C8B-B14F-4D97-AF65-F5344CB8AC3E}">
        <p14:creationId xmlns:p14="http://schemas.microsoft.com/office/powerpoint/2010/main" val="2564062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1940</Words>
  <Application>Microsoft Macintosh PowerPoint</Application>
  <PresentationFormat>On-screen Show (4:3)</PresentationFormat>
  <Paragraphs>197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Social Media For Marketing  </vt:lpstr>
      <vt:lpstr>    Introductions </vt:lpstr>
      <vt:lpstr>My name is Ashley Mackie</vt:lpstr>
      <vt:lpstr>What is social media?</vt:lpstr>
      <vt:lpstr>PowerPoint Presentation</vt:lpstr>
      <vt:lpstr>PowerPoint Presentation</vt:lpstr>
      <vt:lpstr>PowerPoint Presentation</vt:lpstr>
      <vt:lpstr>PowerPoint Presentation</vt:lpstr>
      <vt:lpstr>PowerPoint Presentation</vt:lpstr>
      <vt:lpstr>PowerPoint Presentation</vt:lpstr>
      <vt:lpstr>Why do companies use 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Impress your team with these stats…</vt:lpstr>
      <vt:lpstr>PowerPoint Presentation</vt:lpstr>
      <vt:lpstr>PowerPoint Presentation</vt:lpstr>
      <vt:lpstr>The 90 Day Social Media Plan</vt:lpstr>
      <vt:lpstr>The 90 Day Social Media Plan</vt:lpstr>
      <vt:lpstr>The 90 Day Social Media Plan</vt:lpstr>
      <vt:lpstr>The 90 Day Social Media Plan</vt:lpstr>
      <vt:lpstr>PowerPoint Presentation</vt:lpstr>
      <vt:lpstr>The 90 Day Social Media Plan</vt:lpstr>
      <vt:lpstr>The 90 Day Social Media Plan</vt:lpstr>
      <vt:lpstr>The 90 Day Social Media Plan</vt:lpstr>
      <vt:lpstr>Refresh your knowledge  on Facebook!</vt:lpstr>
      <vt:lpstr>PowerPoint Presentation</vt:lpstr>
      <vt:lpstr>PowerPoint Presentation</vt:lpstr>
      <vt:lpstr>Groups  </vt:lpstr>
      <vt:lpstr>Events </vt:lpstr>
      <vt:lpstr>Business Pages </vt:lpstr>
      <vt:lpstr>Facebook Messenger</vt:lpstr>
      <vt:lpstr>PowerPoint Presentation</vt:lpstr>
      <vt:lpstr>Best time of day to post on Facebook? </vt:lpstr>
      <vt:lpstr>Hashtags</vt:lpstr>
      <vt:lpstr>Helpful resource</vt:lpstr>
      <vt:lpstr>Setting up a group page</vt:lpstr>
      <vt:lpstr>PowerPoint Presentation</vt:lpstr>
      <vt:lpstr>PowerPoint Presentation</vt:lpstr>
      <vt:lpstr>Facebook for Business</vt:lpstr>
      <vt:lpstr>PowerPoint Presentation</vt:lpstr>
      <vt:lpstr>Questions?</vt:lpstr>
    </vt:vector>
  </TitlesOfParts>
  <Company>The Henley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For All </dc:title>
  <dc:creator>Ashley  Mackie </dc:creator>
  <cp:lastModifiedBy>Ashley  Mackie </cp:lastModifiedBy>
  <cp:revision>21</cp:revision>
  <dcterms:created xsi:type="dcterms:W3CDTF">2017-11-06T09:52:54Z</dcterms:created>
  <dcterms:modified xsi:type="dcterms:W3CDTF">2018-01-22T16:50:40Z</dcterms:modified>
</cp:coreProperties>
</file>