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57" r:id="rId4"/>
    <p:sldId id="293" r:id="rId5"/>
    <p:sldId id="294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78" r:id="rId16"/>
    <p:sldId id="277" r:id="rId17"/>
    <p:sldId id="279" r:id="rId18"/>
    <p:sldId id="280" r:id="rId19"/>
    <p:sldId id="281" r:id="rId20"/>
    <p:sldId id="282" r:id="rId21"/>
    <p:sldId id="283" r:id="rId22"/>
    <p:sldId id="268" r:id="rId23"/>
    <p:sldId id="272" r:id="rId24"/>
    <p:sldId id="273" r:id="rId25"/>
    <p:sldId id="274" r:id="rId26"/>
    <p:sldId id="276" r:id="rId27"/>
    <p:sldId id="275" r:id="rId28"/>
    <p:sldId id="289" r:id="rId29"/>
    <p:sldId id="290" r:id="rId30"/>
    <p:sldId id="291" r:id="rId31"/>
    <p:sldId id="292" r:id="rId32"/>
    <p:sldId id="269" r:id="rId33"/>
    <p:sldId id="270" r:id="rId34"/>
    <p:sldId id="271" r:id="rId35"/>
    <p:sldId id="284" r:id="rId36"/>
    <p:sldId id="285" r:id="rId37"/>
    <p:sldId id="287" r:id="rId38"/>
    <p:sldId id="286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1BCB-7F7B-424A-BB06-BC5F5861EC9B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768DA-A59B-234F-B9AD-31AB61FB7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Millennial</a:t>
            </a:r>
            <a:r>
              <a:rPr lang="en-US" baseline="0" dirty="0" smtClean="0"/>
              <a:t> 1981 – 1997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68DA-A59B-234F-B9AD-31AB61FB7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0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768DA-A59B-234F-B9AD-31AB61FB7B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3B8A-08D1-314B-BF17-F04B1E34E75D}" type="datetimeFigureOut">
              <a:rPr lang="en-US" smtClean="0"/>
              <a:t>06/11/17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9C6D-1F33-0547-9E38-7B3125979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hley@ashleymackie.com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r.php" TargetMode="Externa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shtagify.me/" TargetMode="Externa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Media For All </a:t>
            </a: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09" y="4245429"/>
            <a:ext cx="4000500" cy="203200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05" y="276106"/>
            <a:ext cx="1304581" cy="17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11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7" r="-10287"/>
          <a:stretch>
            <a:fillRect/>
          </a:stretch>
        </p:blipFill>
        <p:spPr>
          <a:xfrm>
            <a:off x="457200" y="13014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4156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</a:t>
            </a:r>
            <a:r>
              <a:rPr lang="en-US" b="1" dirty="0" smtClean="0"/>
              <a:t>companies</a:t>
            </a:r>
            <a:r>
              <a:rPr lang="en-US" dirty="0" smtClean="0"/>
              <a:t>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Gain valuable customer insights</a:t>
            </a:r>
          </a:p>
          <a:p>
            <a:r>
              <a:rPr lang="en-US" dirty="0" smtClean="0"/>
              <a:t>Increase brand awareness and loyalty</a:t>
            </a:r>
          </a:p>
          <a:p>
            <a:r>
              <a:rPr lang="en-US" dirty="0" smtClean="0"/>
              <a:t>Run targeted ads with real-time results</a:t>
            </a:r>
          </a:p>
          <a:p>
            <a:r>
              <a:rPr lang="en-US" dirty="0" smtClean="0"/>
              <a:t>Generate higher conversion </a:t>
            </a:r>
            <a:r>
              <a:rPr lang="en-US" dirty="0" err="1" smtClean="0"/>
              <a:t>leadds</a:t>
            </a:r>
            <a:endParaRPr lang="en-US" dirty="0" smtClean="0"/>
          </a:p>
          <a:p>
            <a:r>
              <a:rPr lang="en-US" dirty="0" smtClean="0"/>
              <a:t>Increase website traffic</a:t>
            </a:r>
          </a:p>
          <a:p>
            <a:r>
              <a:rPr lang="en-US" dirty="0" smtClean="0"/>
              <a:t>Look at competitors</a:t>
            </a:r>
          </a:p>
          <a:p>
            <a:r>
              <a:rPr lang="en-US" dirty="0" smtClean="0"/>
              <a:t>Share content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It is FREE?</a:t>
            </a:r>
          </a:p>
        </p:txBody>
      </p:sp>
    </p:spTree>
    <p:extLst>
      <p:ext uri="{BB962C8B-B14F-4D97-AF65-F5344CB8AC3E}">
        <p14:creationId xmlns:p14="http://schemas.microsoft.com/office/powerpoint/2010/main" val="3462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16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31" b="-36831"/>
          <a:stretch>
            <a:fillRect/>
          </a:stretch>
        </p:blipFill>
        <p:spPr>
          <a:xfrm>
            <a:off x="457200" y="107733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233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Over the next few weeks we will explore these areas more thoroughly when we look at LinkedIn, </a:t>
            </a:r>
            <a:r>
              <a:rPr lang="en-US" sz="4400" dirty="0" smtClean="0"/>
              <a:t>YouTube </a:t>
            </a:r>
            <a:r>
              <a:rPr lang="en-US" sz="4400" dirty="0" smtClean="0"/>
              <a:t>and Twitter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9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</a:t>
            </a:r>
            <a:endParaRPr lang="en-US" dirty="0"/>
          </a:p>
        </p:txBody>
      </p:sp>
      <p:pic>
        <p:nvPicPr>
          <p:cNvPr id="4" name="Content Placeholder 3" descr="download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899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002"/>
            <a:ext cx="8229600" cy="5267162"/>
          </a:xfrm>
        </p:spPr>
        <p:txBody>
          <a:bodyPr>
            <a:normAutofit fontScale="92500"/>
          </a:bodyPr>
          <a:lstStyle/>
          <a:p>
            <a:r>
              <a:rPr lang="en-US" dirty="0"/>
              <a:t>When Facebook started in 2004, it was a bare-bones social network focused on connecting college </a:t>
            </a:r>
            <a:r>
              <a:rPr lang="en-US" dirty="0" smtClean="0"/>
              <a:t>students ‘The Face Book’</a:t>
            </a:r>
          </a:p>
          <a:p>
            <a:r>
              <a:rPr lang="en-US" dirty="0" smtClean="0"/>
              <a:t>13</a:t>
            </a:r>
            <a:r>
              <a:rPr lang="en-US" dirty="0" smtClean="0"/>
              <a:t> years and </a:t>
            </a:r>
            <a:r>
              <a:rPr lang="en-US" dirty="0"/>
              <a:t>more than 1 billion active users later, Facebook has become the most widely-used social network to date and </a:t>
            </a:r>
            <a:r>
              <a:rPr lang="en-US" dirty="0" smtClean="0"/>
              <a:t>has shaped </a:t>
            </a:r>
            <a:r>
              <a:rPr lang="en-US" dirty="0"/>
              <a:t>online interaction as we know it. From connecting distant friends and family members, to bridging the gap </a:t>
            </a:r>
            <a:r>
              <a:rPr lang="en-US" dirty="0" smtClean="0"/>
              <a:t>between brands </a:t>
            </a:r>
            <a:r>
              <a:rPr lang="en-US" dirty="0"/>
              <a:t>and their communities, Facebook has taken the way we interact online to a whole new level.</a:t>
            </a:r>
          </a:p>
        </p:txBody>
      </p:sp>
    </p:spTree>
    <p:extLst>
      <p:ext uri="{BB962C8B-B14F-4D97-AF65-F5344CB8AC3E}">
        <p14:creationId xmlns:p14="http://schemas.microsoft.com/office/powerpoint/2010/main" val="16876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9" r="-15319"/>
          <a:stretch>
            <a:fillRect/>
          </a:stretch>
        </p:blipFill>
        <p:spPr>
          <a:xfrm>
            <a:off x="457200" y="92793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59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Groups are user-created and have varying levels of</a:t>
            </a:r>
          </a:p>
          <a:p>
            <a:pPr marL="0" indent="0">
              <a:buNone/>
            </a:pPr>
            <a:r>
              <a:rPr lang="en-US" dirty="0"/>
              <a:t>privacy and security, much like individual profiles. Users </a:t>
            </a:r>
            <a:r>
              <a:rPr lang="en-US" dirty="0" smtClean="0"/>
              <a:t>can organize </a:t>
            </a:r>
            <a:r>
              <a:rPr lang="en-US" dirty="0"/>
              <a:t>groups around any topic or event they like.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professionally </a:t>
            </a:r>
            <a:r>
              <a:rPr lang="en-US" dirty="0"/>
              <a:t>relevant groups to those organized </a:t>
            </a:r>
            <a:r>
              <a:rPr lang="en-US" dirty="0" smtClean="0"/>
              <a:t>around special </a:t>
            </a:r>
            <a:r>
              <a:rPr lang="en-US" dirty="0"/>
              <a:t>interests, such as nutrition, the variety is limited </a:t>
            </a:r>
            <a:r>
              <a:rPr lang="en-US" dirty="0" smtClean="0"/>
              <a:t>only by </a:t>
            </a:r>
            <a:r>
              <a:rPr lang="en-US" dirty="0"/>
              <a:t>interest of the users. These groups have </a:t>
            </a:r>
            <a:r>
              <a:rPr lang="en-US" dirty="0" smtClean="0"/>
              <a:t>undoubtedly been </a:t>
            </a:r>
            <a:r>
              <a:rPr lang="en-US" dirty="0"/>
              <a:t>a welcome and sticky addition to the platform </a:t>
            </a:r>
            <a:r>
              <a:rPr lang="en-US" dirty="0" smtClean="0"/>
              <a:t>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Events allow users to organize around a point in time.</a:t>
            </a:r>
          </a:p>
          <a:p>
            <a:pPr marL="0" indent="0">
              <a:buNone/>
            </a:pPr>
            <a:r>
              <a:rPr lang="en-US" dirty="0"/>
              <a:t>Security here is fairly customizable, allowing for public</a:t>
            </a:r>
            <a:r>
              <a:rPr lang="en-US" dirty="0" smtClean="0"/>
              <a:t>, private</a:t>
            </a:r>
            <a:r>
              <a:rPr lang="en-US" dirty="0"/>
              <a:t>, and somewhere-in-between events.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key </a:t>
            </a:r>
            <a:r>
              <a:rPr lang="en-US" dirty="0" smtClean="0"/>
              <a:t>feature here </a:t>
            </a:r>
            <a:r>
              <a:rPr lang="en-US" dirty="0"/>
              <a:t>is the baked-in ability to export your Facebook </a:t>
            </a:r>
            <a:r>
              <a:rPr lang="en-US" dirty="0" smtClean="0"/>
              <a:t>events to </a:t>
            </a:r>
            <a:r>
              <a:rPr lang="en-US" dirty="0"/>
              <a:t>other calendars, no doubt increasing usage and </a:t>
            </a:r>
            <a:r>
              <a:rPr lang="en-US" dirty="0" smtClean="0"/>
              <a:t>reliance on </a:t>
            </a:r>
            <a:r>
              <a:rPr lang="en-US" dirty="0"/>
              <a:t>this feature that blends users' personal and </a:t>
            </a:r>
            <a:r>
              <a:rPr lang="en-US" dirty="0" smtClean="0"/>
              <a:t>professional lives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16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Business pages have been an evolutionary</a:t>
            </a:r>
          </a:p>
          <a:p>
            <a:pPr marL="0" indent="0">
              <a:buNone/>
            </a:pPr>
            <a:r>
              <a:rPr lang="en-US" dirty="0"/>
              <a:t>product for Facebook. Over the years, they have taken</a:t>
            </a:r>
          </a:p>
          <a:p>
            <a:pPr marL="0" indent="0">
              <a:buNone/>
            </a:pPr>
            <a:r>
              <a:rPr lang="en-US" dirty="0"/>
              <a:t>several different shapes, though they are fairly stable today.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Like </a:t>
            </a:r>
            <a:r>
              <a:rPr lang="en-US" dirty="0"/>
              <a:t>other types of pages, the feature set is ever-evolving as</a:t>
            </a:r>
          </a:p>
          <a:p>
            <a:pPr marL="0" indent="0">
              <a:buNone/>
            </a:pPr>
            <a:r>
              <a:rPr lang="en-US" dirty="0"/>
              <a:t>they add more to meet the needs of the marketers behind</a:t>
            </a:r>
          </a:p>
          <a:p>
            <a:pPr marL="0" indent="0">
              <a:buNone/>
            </a:pPr>
            <a:r>
              <a:rPr lang="en-US" dirty="0"/>
              <a:t>the brand's efforts. Facebook has recently added more</a:t>
            </a:r>
          </a:p>
          <a:p>
            <a:pPr marL="0" indent="0">
              <a:buNone/>
            </a:pPr>
            <a:r>
              <a:rPr lang="en-US" dirty="0"/>
              <a:t>features in terms of analytics, reporting, security, and</a:t>
            </a:r>
          </a:p>
          <a:p>
            <a:pPr marL="0" indent="0">
              <a:buNone/>
            </a:pPr>
            <a:r>
              <a:rPr lang="en-US" dirty="0"/>
              <a:t>access, as well as increased the richness available to those</a:t>
            </a:r>
          </a:p>
          <a:p>
            <a:pPr marL="0" indent="0">
              <a:buNone/>
            </a:pPr>
            <a:r>
              <a:rPr lang="en-US" dirty="0"/>
              <a:t>wishing to dive into Facebook advertising.</a:t>
            </a:r>
          </a:p>
        </p:txBody>
      </p:sp>
    </p:spTree>
    <p:extLst>
      <p:ext uri="{BB962C8B-B14F-4D97-AF65-F5344CB8AC3E}">
        <p14:creationId xmlns:p14="http://schemas.microsoft.com/office/powerpoint/2010/main" val="2031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name is Ashley Mackie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ashley@ashleymackie.com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Downloads are available here: </a:t>
            </a:r>
          </a:p>
          <a:p>
            <a:pPr marL="0" indent="0">
              <a:buNone/>
            </a:pPr>
            <a:r>
              <a:rPr lang="en-US" dirty="0" smtClean="0"/>
              <a:t>www.talentedmarketing.com/social-media-for-all</a:t>
            </a:r>
            <a:endParaRPr lang="en-US" dirty="0"/>
          </a:p>
        </p:txBody>
      </p:sp>
      <p:pic>
        <p:nvPicPr>
          <p:cNvPr id="4" name="Picture 3" descr="Screen Shot 2017-11-06 at 10.0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15" y="4293906"/>
            <a:ext cx="4922255" cy="22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Messenger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Facebook Messenger is a new way to</a:t>
            </a:r>
          </a:p>
          <a:p>
            <a:pPr marL="0" indent="0">
              <a:buNone/>
            </a:pPr>
            <a:r>
              <a:rPr lang="en-US" dirty="0"/>
              <a:t>combine email, instant messenger, and Facebook</a:t>
            </a:r>
          </a:p>
          <a:p>
            <a:pPr marL="0" indent="0">
              <a:buNone/>
            </a:pPr>
            <a:r>
              <a:rPr lang="en-US" dirty="0"/>
              <a:t>messages.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new stand-alone group message services</a:t>
            </a:r>
          </a:p>
          <a:p>
            <a:pPr marL="0" indent="0">
              <a:buNone/>
            </a:pPr>
            <a:r>
              <a:rPr lang="en-US" dirty="0"/>
              <a:t>popped up throughout 2010 and 2011, Facebook clearly</a:t>
            </a:r>
          </a:p>
          <a:p>
            <a:pPr marL="0" indent="0">
              <a:buNone/>
            </a:pPr>
            <a:r>
              <a:rPr lang="en-US" dirty="0"/>
              <a:t>saw an opportunity and acquired one of the more popular</a:t>
            </a:r>
          </a:p>
          <a:p>
            <a:pPr marL="0" indent="0">
              <a:buNone/>
            </a:pPr>
            <a:r>
              <a:rPr lang="en-US" dirty="0"/>
              <a:t>group-messaging apps known as Beluga. They have since</a:t>
            </a:r>
          </a:p>
          <a:p>
            <a:pPr marL="0" indent="0">
              <a:buNone/>
            </a:pPr>
            <a:r>
              <a:rPr lang="en-US" dirty="0"/>
              <a:t>re-branded this app as Facebook Messenger.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 err="1"/>
              <a:t>iOS</a:t>
            </a:r>
            <a:r>
              <a:rPr lang="en-US" dirty="0" smtClean="0"/>
              <a:t>, Blackberry</a:t>
            </a:r>
            <a:r>
              <a:rPr lang="en-US" dirty="0"/>
              <a:t>, and Android devices, this is a stand-alone app</a:t>
            </a:r>
            <a:r>
              <a:rPr lang="en-US" dirty="0" smtClean="0"/>
              <a:t>, but </a:t>
            </a:r>
            <a:r>
              <a:rPr lang="en-US" dirty="0"/>
              <a:t>it also integrates across the Facebook app and web</a:t>
            </a:r>
          </a:p>
          <a:p>
            <a:pPr marL="0" indent="0">
              <a:buNone/>
            </a:pPr>
            <a:r>
              <a:rPr lang="en-US" dirty="0"/>
              <a:t>experiences.</a:t>
            </a:r>
          </a:p>
        </p:txBody>
      </p:sp>
    </p:spTree>
    <p:extLst>
      <p:ext uri="{BB962C8B-B14F-4D97-AF65-F5344CB8AC3E}">
        <p14:creationId xmlns:p14="http://schemas.microsoft.com/office/powerpoint/2010/main" val="57312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44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47" b="-7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868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up a new personal account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https://www.facebook.com/r.php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7-11-06 at 10.2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45" y="2488499"/>
            <a:ext cx="5520025" cy="40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1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18" r="-13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8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2.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2" r="-19472"/>
          <a:stretch>
            <a:fillRect/>
          </a:stretch>
        </p:blipFill>
        <p:spPr>
          <a:xfrm>
            <a:off x="457200" y="163754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15186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06 at 10.3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5" y="612717"/>
            <a:ext cx="7693427" cy="55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9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5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84" r="-64384"/>
          <a:stretch>
            <a:fillRect/>
          </a:stretch>
        </p:blipFill>
        <p:spPr>
          <a:xfrm>
            <a:off x="457200" y="965286"/>
            <a:ext cx="8229600" cy="5570589"/>
          </a:xfrm>
        </p:spPr>
      </p:pic>
    </p:spTree>
    <p:extLst>
      <p:ext uri="{BB962C8B-B14F-4D97-AF65-F5344CB8AC3E}">
        <p14:creationId xmlns:p14="http://schemas.microsoft.com/office/powerpoint/2010/main" val="154090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35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9" r="-58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87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</a:t>
            </a:r>
            <a:endParaRPr lang="en-US" dirty="0"/>
          </a:p>
        </p:txBody>
      </p:sp>
      <p:pic>
        <p:nvPicPr>
          <p:cNvPr id="4" name="Content Placeholder 3" descr="Screen Shot 2017-11-06 at 10.57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00" b="-22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31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time of day to post on Facebook? </a:t>
            </a:r>
            <a:endParaRPr lang="en-US" dirty="0"/>
          </a:p>
        </p:txBody>
      </p:sp>
      <p:pic>
        <p:nvPicPr>
          <p:cNvPr id="5" name="Content Placeholder 4" descr="dd65f5a578f5888ee3506d752f5818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01" r="-117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60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is a way for people to communicate and interact online</a:t>
            </a:r>
          </a:p>
          <a:p>
            <a:r>
              <a:rPr lang="en-US" dirty="0" smtClean="0"/>
              <a:t>Last decade has seen a surge in popularity</a:t>
            </a:r>
          </a:p>
          <a:p>
            <a:r>
              <a:rPr lang="en-US" dirty="0" smtClean="0"/>
              <a:t>Users engage with (and around) it in a social context – conversations; commentary; user-generated content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177325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408" y="1417638"/>
            <a:ext cx="836639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Hashtags turn topics and phrases into clickable links in your posts on your personal timeline or Page. This helps people find posts about topics they’re interested in. To make a </a:t>
            </a:r>
            <a:r>
              <a:rPr lang="en-US" dirty="0" err="1" smtClean="0"/>
              <a:t>hashtag</a:t>
            </a:r>
            <a:r>
              <a:rPr lang="en-US" dirty="0" smtClean="0"/>
              <a:t>, write #(the number sign) along with a topic or phrase and add it to your post. For example:</a:t>
            </a:r>
          </a:p>
          <a:p>
            <a:endParaRPr lang="en-US" dirty="0" smtClean="0"/>
          </a:p>
          <a:p>
            <a:r>
              <a:rPr lang="en-US" dirty="0" smtClean="0"/>
              <a:t>I just saw the cutest puppy! #dogs</a:t>
            </a:r>
          </a:p>
          <a:p>
            <a:endParaRPr lang="en-US" dirty="0" smtClean="0"/>
          </a:p>
          <a:p>
            <a:r>
              <a:rPr lang="en-US" dirty="0" smtClean="0"/>
              <a:t>When you click a </a:t>
            </a:r>
            <a:r>
              <a:rPr lang="en-US" dirty="0" err="1" smtClean="0"/>
              <a:t>hashtag</a:t>
            </a:r>
            <a:r>
              <a:rPr lang="en-US" dirty="0" smtClean="0"/>
              <a:t>, you’ll see a feed of posts that include that </a:t>
            </a:r>
            <a:r>
              <a:rPr lang="en-US" dirty="0" err="1" smtClean="0"/>
              <a:t>hashtag</a:t>
            </a:r>
            <a:r>
              <a:rPr lang="en-US" dirty="0" smtClean="0"/>
              <a:t>. You may also see some related hashtags at the top of the page.</a:t>
            </a:r>
          </a:p>
          <a:p>
            <a:r>
              <a:rPr lang="en-US" dirty="0" smtClean="0"/>
              <a:t>Please keep in mind: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hashtag</a:t>
            </a:r>
            <a:r>
              <a:rPr lang="en-US" dirty="0" smtClean="0"/>
              <a:t> must be written as a single word, without any spaces</a:t>
            </a:r>
          </a:p>
          <a:p>
            <a:r>
              <a:rPr lang="en-US" dirty="0" smtClean="0"/>
              <a:t>You can include numbers in a </a:t>
            </a:r>
            <a:r>
              <a:rPr lang="en-US" dirty="0" err="1" smtClean="0"/>
              <a:t>hashtag</a:t>
            </a:r>
            <a:r>
              <a:rPr lang="en-US" dirty="0" smtClean="0"/>
              <a:t>, but punctuation and special characters (like $ and %) won't work</a:t>
            </a:r>
          </a:p>
          <a:p>
            <a:r>
              <a:rPr lang="en-US" dirty="0" smtClean="0"/>
              <a:t>You can search for a </a:t>
            </a:r>
            <a:r>
              <a:rPr lang="en-US" dirty="0" err="1" smtClean="0"/>
              <a:t>hashtag</a:t>
            </a:r>
            <a:r>
              <a:rPr lang="en-US" dirty="0" smtClean="0"/>
              <a:t> using the search bar at the top of any page</a:t>
            </a:r>
          </a:p>
          <a:p>
            <a:r>
              <a:rPr lang="en-US" dirty="0" smtClean="0"/>
              <a:t>You'll only see posts that were shared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3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www.hashtagify.me/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7-11-06 at 11.0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487"/>
            <a:ext cx="6476628" cy="440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group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have a personal profile </a:t>
            </a:r>
          </a:p>
          <a:p>
            <a:endParaRPr lang="en-US" dirty="0"/>
          </a:p>
        </p:txBody>
      </p:sp>
      <p:pic>
        <p:nvPicPr>
          <p:cNvPr id="4" name="Picture 3" descr="Screen Shot 2017-11-06 at 10.2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80" y="2600950"/>
            <a:ext cx="1192016" cy="39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28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64" b="-22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9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11-06 at 10.2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70" r="-50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478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helpful portal </a:t>
            </a:r>
            <a:r>
              <a:rPr lang="en-US" dirty="0" smtClean="0"/>
              <a:t>for business </a:t>
            </a:r>
            <a:r>
              <a:rPr lang="en-US" dirty="0"/>
              <a:t>page owners </a:t>
            </a:r>
            <a:r>
              <a:rPr lang="en-US" dirty="0" smtClean="0"/>
              <a:t>offering support </a:t>
            </a:r>
            <a:r>
              <a:rPr lang="en-US" dirty="0"/>
              <a:t>for page creation, </a:t>
            </a:r>
            <a:r>
              <a:rPr lang="en-US" dirty="0" smtClean="0"/>
              <a:t>ad campaign </a:t>
            </a:r>
            <a:r>
              <a:rPr lang="en-US" dirty="0"/>
              <a:t>management, and </a:t>
            </a:r>
            <a:r>
              <a:rPr lang="en-US" dirty="0" smtClean="0"/>
              <a:t>other platform </a:t>
            </a:r>
            <a:r>
              <a:rPr lang="en-US" dirty="0"/>
              <a:t>resources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must sign –up separately for </a:t>
            </a:r>
            <a:r>
              <a:rPr lang="en-US" dirty="0" err="1" smtClean="0"/>
              <a:t>FfB</a:t>
            </a:r>
            <a:r>
              <a:rPr lang="en-US" dirty="0" smtClean="0"/>
              <a:t>, however, you will be able to link page roles once you have set-up</a:t>
            </a:r>
          </a:p>
          <a:p>
            <a:r>
              <a:rPr lang="en-US" dirty="0" smtClean="0"/>
              <a:t>Analytics and insights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9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1-06 at 10.4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908"/>
            <a:ext cx="9144000" cy="59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0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70" y="2785403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</a:t>
            </a:r>
            <a:r>
              <a:rPr lang="en-US" dirty="0" smtClean="0"/>
              <a:t>Ashley Mackie and connect with her on </a:t>
            </a:r>
            <a:r>
              <a:rPr lang="en-US" dirty="0" smtClean="0"/>
              <a:t>Facebook</a:t>
            </a:r>
          </a:p>
          <a:p>
            <a:r>
              <a:rPr lang="en-US" dirty="0"/>
              <a:t>Find the new ‘Social Media for All 2017’ Facebook </a:t>
            </a:r>
            <a:r>
              <a:rPr lang="en-US" dirty="0" smtClean="0"/>
              <a:t>group</a:t>
            </a:r>
            <a:endParaRPr lang="en-US" dirty="0" smtClean="0"/>
          </a:p>
          <a:p>
            <a:r>
              <a:rPr lang="en-US" dirty="0" smtClean="0"/>
              <a:t>Tweak your Facebook profile and think about content and hashtags you should be </a:t>
            </a:r>
            <a:r>
              <a:rPr lang="en-US" dirty="0" smtClean="0"/>
              <a:t>using daily</a:t>
            </a:r>
          </a:p>
          <a:p>
            <a:r>
              <a:rPr lang="en-US" dirty="0" smtClean="0"/>
              <a:t>Keep an eye out for any user generated content and take a photo!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8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b="6046"/>
          <a:stretch>
            <a:fillRect/>
          </a:stretch>
        </p:blipFill>
        <p:spPr>
          <a:xfrm>
            <a:off x="2056435" y="1635152"/>
            <a:ext cx="5021663" cy="2761721"/>
          </a:xfrm>
        </p:spPr>
      </p:pic>
    </p:spTree>
    <p:extLst>
      <p:ext uri="{BB962C8B-B14F-4D97-AF65-F5344CB8AC3E}">
        <p14:creationId xmlns:p14="http://schemas.microsoft.com/office/powerpoint/2010/main" val="383851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Generated Content (UGC)</a:t>
            </a:r>
            <a:endParaRPr lang="en-US" dirty="0"/>
          </a:p>
        </p:txBody>
      </p:sp>
      <p:pic>
        <p:nvPicPr>
          <p:cNvPr id="4" name="Content Placeholder 3" descr="Screen Shot 2017-11-06 at 16.59.4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9" r="-10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322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885" y="681576"/>
            <a:ext cx="75790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you consider that 86% of </a:t>
            </a:r>
            <a:r>
              <a:rPr lang="en-US" sz="3200" dirty="0" err="1"/>
              <a:t>millennials</a:t>
            </a:r>
            <a:r>
              <a:rPr lang="en-US" sz="3200" dirty="0"/>
              <a:t> say that UGC is a good indicator of the quality of a brand, and that 68% of social media users between the ages of 18 and 24 take into account information shared on social </a:t>
            </a:r>
            <a:r>
              <a:rPr lang="en-US" sz="3200" dirty="0" smtClean="0"/>
              <a:t>media.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b080856-7410-48f6-a504-644df5c09853_Free-Coca-Co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61" y="4111002"/>
            <a:ext cx="3020123" cy="1877551"/>
          </a:xfrm>
          <a:prstGeom prst="rect">
            <a:avLst/>
          </a:prstGeom>
        </p:spPr>
      </p:pic>
      <p:pic>
        <p:nvPicPr>
          <p:cNvPr id="6" name="Picture 5" descr="Screen Shot 2017-11-06 at 17.12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266" y="3293937"/>
            <a:ext cx="2264601" cy="2274918"/>
          </a:xfrm>
          <a:prstGeom prst="rect">
            <a:avLst/>
          </a:prstGeom>
        </p:spPr>
      </p:pic>
      <p:pic>
        <p:nvPicPr>
          <p:cNvPr id="7" name="Picture 6" descr="Screen Shot 2017-11-06 at 17.12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6" y="5026070"/>
            <a:ext cx="4102524" cy="17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3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Non-technical web users are now able to easily create content on a rapidly growing number of platforms</a:t>
            </a:r>
          </a:p>
          <a:p>
            <a:r>
              <a:rPr lang="en-US" dirty="0" smtClean="0"/>
              <a:t>For businesses – this brings </a:t>
            </a:r>
            <a:r>
              <a:rPr lang="en-US" dirty="0" err="1" smtClean="0"/>
              <a:t>oportunity</a:t>
            </a:r>
            <a:r>
              <a:rPr lang="en-US" dirty="0" smtClean="0"/>
              <a:t> and responsibility</a:t>
            </a:r>
          </a:p>
          <a:p>
            <a:r>
              <a:rPr lang="en-US" dirty="0" smtClean="0"/>
              <a:t>Companies can grow lasting and scalable relationships with customer base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21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06 at 10.00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181" r="-98181"/>
          <a:stretch>
            <a:fillRect/>
          </a:stretch>
        </p:blipFill>
        <p:spPr>
          <a:xfrm>
            <a:off x="457200" y="362857"/>
            <a:ext cx="8229600" cy="6126163"/>
          </a:xfrm>
        </p:spPr>
      </p:pic>
    </p:spTree>
    <p:extLst>
      <p:ext uri="{BB962C8B-B14F-4D97-AF65-F5344CB8AC3E}">
        <p14:creationId xmlns:p14="http://schemas.microsoft.com/office/powerpoint/2010/main" val="253905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</a:t>
            </a:r>
            <a:r>
              <a:rPr lang="en-US" b="1" dirty="0" smtClean="0"/>
              <a:t> we </a:t>
            </a:r>
            <a:r>
              <a:rPr lang="en-US" dirty="0" smtClean="0"/>
              <a:t>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stay in touch with what friends are doing (36%)</a:t>
            </a:r>
          </a:p>
          <a:p>
            <a:r>
              <a:rPr lang="en-US" dirty="0" smtClean="0"/>
              <a:t>To stay up-to-date with news and current events</a:t>
            </a:r>
          </a:p>
          <a:p>
            <a:r>
              <a:rPr lang="en-US" dirty="0" smtClean="0"/>
              <a:t>To fill up spare time</a:t>
            </a:r>
          </a:p>
          <a:p>
            <a:r>
              <a:rPr lang="en-US" dirty="0" smtClean="0"/>
              <a:t>To find funny or entertaining content</a:t>
            </a:r>
          </a:p>
          <a:p>
            <a:r>
              <a:rPr lang="en-US" dirty="0" smtClean="0"/>
              <a:t>To share opinions</a:t>
            </a:r>
          </a:p>
          <a:p>
            <a:r>
              <a:rPr lang="en-US" dirty="0" smtClean="0"/>
              <a:t>To share photos or videos with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</a:t>
            </a:r>
            <a:r>
              <a:rPr lang="en-US" b="1" dirty="0" smtClean="0"/>
              <a:t>we</a:t>
            </a:r>
            <a:r>
              <a:rPr lang="en-US" dirty="0" smtClean="0"/>
              <a:t> use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friends are already on social media</a:t>
            </a:r>
          </a:p>
          <a:p>
            <a:r>
              <a:rPr lang="en-US" dirty="0" smtClean="0"/>
              <a:t>General networking with other people</a:t>
            </a:r>
          </a:p>
          <a:p>
            <a:r>
              <a:rPr lang="en-US" dirty="0" smtClean="0"/>
              <a:t>To meet new people</a:t>
            </a:r>
          </a:p>
          <a:p>
            <a:r>
              <a:rPr lang="en-US" dirty="0" smtClean="0"/>
              <a:t>To share details of everyday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1020</Words>
  <Application>Microsoft Macintosh PowerPoint</Application>
  <PresentationFormat>On-screen Show (4:3)</PresentationFormat>
  <Paragraphs>107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Social Media For All </vt:lpstr>
      <vt:lpstr>My name is Ashley Mackie</vt:lpstr>
      <vt:lpstr>What is social media?</vt:lpstr>
      <vt:lpstr>User Generated Content (UGC)</vt:lpstr>
      <vt:lpstr>PowerPoint Presentation</vt:lpstr>
      <vt:lpstr>What is social media?</vt:lpstr>
      <vt:lpstr>PowerPoint Presentation</vt:lpstr>
      <vt:lpstr>Why do we use social media?</vt:lpstr>
      <vt:lpstr>Why do we use social media?</vt:lpstr>
      <vt:lpstr>PowerPoint Presentation</vt:lpstr>
      <vt:lpstr>Why do companies use social media?</vt:lpstr>
      <vt:lpstr>PowerPoint Presentation</vt:lpstr>
      <vt:lpstr>PowerPoint Presentation</vt:lpstr>
      <vt:lpstr>Facebook </vt:lpstr>
      <vt:lpstr>PowerPoint Presentation</vt:lpstr>
      <vt:lpstr>PowerPoint Presentation</vt:lpstr>
      <vt:lpstr>Groups  </vt:lpstr>
      <vt:lpstr>Events </vt:lpstr>
      <vt:lpstr>Business Pages </vt:lpstr>
      <vt:lpstr>Facebook Messenger</vt:lpstr>
      <vt:lpstr>PowerPoint Presentation</vt:lpstr>
      <vt:lpstr>Setting up a new personal account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Posting </vt:lpstr>
      <vt:lpstr>Best time of day to post on Facebook? </vt:lpstr>
      <vt:lpstr>Hashtags</vt:lpstr>
      <vt:lpstr>Helpful resource</vt:lpstr>
      <vt:lpstr>Setting up a group page</vt:lpstr>
      <vt:lpstr>PowerPoint Presentation</vt:lpstr>
      <vt:lpstr>PowerPoint Presentation</vt:lpstr>
      <vt:lpstr>Facebook for Business</vt:lpstr>
      <vt:lpstr>PowerPoint Presentation</vt:lpstr>
      <vt:lpstr>Questions?</vt:lpstr>
      <vt:lpstr>Homework</vt:lpstr>
      <vt:lpstr>PowerPoint Presentation</vt:lpstr>
    </vt:vector>
  </TitlesOfParts>
  <Company>The Henley Group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All </dc:title>
  <dc:creator>Ashley  Mackie </dc:creator>
  <cp:lastModifiedBy>Ashley  Mackie </cp:lastModifiedBy>
  <cp:revision>13</cp:revision>
  <dcterms:created xsi:type="dcterms:W3CDTF">2017-11-06T09:52:54Z</dcterms:created>
  <dcterms:modified xsi:type="dcterms:W3CDTF">2017-11-06T17:18:30Z</dcterms:modified>
</cp:coreProperties>
</file>