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sldIdLst>
    <p:sldId id="393" r:id="rId2"/>
    <p:sldId id="256" r:id="rId3"/>
    <p:sldId id="394" r:id="rId4"/>
    <p:sldId id="288" r:id="rId5"/>
    <p:sldId id="351" r:id="rId6"/>
    <p:sldId id="344" r:id="rId7"/>
    <p:sldId id="345" r:id="rId8"/>
    <p:sldId id="381" r:id="rId9"/>
    <p:sldId id="382" r:id="rId10"/>
    <p:sldId id="383" r:id="rId11"/>
    <p:sldId id="384" r:id="rId12"/>
    <p:sldId id="385" r:id="rId13"/>
    <p:sldId id="386" r:id="rId14"/>
    <p:sldId id="387" r:id="rId15"/>
    <p:sldId id="346" r:id="rId16"/>
    <p:sldId id="347" r:id="rId17"/>
    <p:sldId id="350" r:id="rId18"/>
    <p:sldId id="349" r:id="rId19"/>
    <p:sldId id="352" r:id="rId20"/>
    <p:sldId id="374" r:id="rId21"/>
    <p:sldId id="353" r:id="rId22"/>
    <p:sldId id="354" r:id="rId23"/>
    <p:sldId id="355" r:id="rId24"/>
    <p:sldId id="356" r:id="rId25"/>
    <p:sldId id="357" r:id="rId26"/>
    <p:sldId id="358" r:id="rId27"/>
    <p:sldId id="359" r:id="rId28"/>
    <p:sldId id="360" r:id="rId29"/>
    <p:sldId id="366" r:id="rId30"/>
    <p:sldId id="368" r:id="rId31"/>
    <p:sldId id="367" r:id="rId32"/>
    <p:sldId id="362" r:id="rId33"/>
    <p:sldId id="361" r:id="rId34"/>
    <p:sldId id="363" r:id="rId35"/>
    <p:sldId id="365" r:id="rId36"/>
    <p:sldId id="364" r:id="rId37"/>
    <p:sldId id="375" r:id="rId38"/>
    <p:sldId id="370" r:id="rId39"/>
    <p:sldId id="376" r:id="rId40"/>
    <p:sldId id="377" r:id="rId41"/>
    <p:sldId id="378" r:id="rId42"/>
    <p:sldId id="379" r:id="rId43"/>
    <p:sldId id="380" r:id="rId44"/>
    <p:sldId id="388" r:id="rId45"/>
    <p:sldId id="389" r:id="rId46"/>
    <p:sldId id="371" r:id="rId47"/>
    <p:sldId id="372" r:id="rId48"/>
    <p:sldId id="373" r:id="rId49"/>
    <p:sldId id="369" r:id="rId50"/>
    <p:sldId id="289" r:id="rId51"/>
    <p:sldId id="290" r:id="rId52"/>
    <p:sldId id="291" r:id="rId53"/>
    <p:sldId id="292" r:id="rId54"/>
    <p:sldId id="293" r:id="rId55"/>
    <p:sldId id="294" r:id="rId56"/>
    <p:sldId id="295" r:id="rId57"/>
    <p:sldId id="296" r:id="rId58"/>
    <p:sldId id="297" r:id="rId59"/>
    <p:sldId id="298"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90" r:id="rId99"/>
    <p:sldId id="338" r:id="rId100"/>
    <p:sldId id="391" r:id="rId101"/>
    <p:sldId id="339" r:id="rId102"/>
    <p:sldId id="340" r:id="rId103"/>
    <p:sldId id="341" r:id="rId104"/>
    <p:sldId id="342" r:id="rId105"/>
    <p:sldId id="343"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8" d="100"/>
          <a:sy n="218" d="100"/>
        </p:scale>
        <p:origin x="-22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4AC3B-145D-A340-BF8E-88A951B0C03F}" type="datetimeFigureOut">
              <a:rPr lang="en-US" smtClean="0"/>
              <a:t>28/02/18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A1BC0-9017-B444-928D-EF414284017A}" type="slidenum">
              <a:rPr lang="en-US" smtClean="0"/>
              <a:t>‹#›</a:t>
            </a:fld>
            <a:endParaRPr lang="en-US" dirty="0"/>
          </a:p>
        </p:txBody>
      </p:sp>
    </p:spTree>
    <p:extLst>
      <p:ext uri="{BB962C8B-B14F-4D97-AF65-F5344CB8AC3E}">
        <p14:creationId xmlns:p14="http://schemas.microsoft.com/office/powerpoint/2010/main" val="3790833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this Google Adwords tutorial could help you attract a small part of the billions of searches done every day to your store? Imagine all the millions of people that could be interested in what you have to sell from all around the world, ready to buy from you.</a:t>
            </a:r>
          </a:p>
          <a:p>
            <a:endParaRPr lang="en-US" dirty="0" smtClean="0"/>
          </a:p>
          <a:p>
            <a:r>
              <a:rPr lang="en-US" dirty="0" smtClean="0"/>
              <a:t>You might be thinking, “well, but how do I do that? It must be crazy complicated to get all these people to my store and make them want to buy from me.”</a:t>
            </a:r>
          </a:p>
          <a:p>
            <a:endParaRPr lang="en-US" dirty="0" smtClean="0"/>
          </a:p>
          <a:p>
            <a:r>
              <a:rPr lang="en-US" dirty="0" smtClean="0"/>
              <a:t>It turns out that it’s not that hard to get all these millions of people to your store. You only need to follow the right steps.</a:t>
            </a:r>
          </a:p>
          <a:p>
            <a:endParaRPr lang="en-US" dirty="0" smtClean="0"/>
          </a:p>
          <a:p>
            <a:r>
              <a:rPr lang="en-US" dirty="0" smtClean="0"/>
              <a:t>In this Google Adwords tutorial, I will show you all the steps you need to take to create your first Google Adwords campaign so you can start getting visitors and increase your sales.</a:t>
            </a:r>
          </a:p>
          <a:p>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51</a:t>
            </a:fld>
            <a:endParaRPr lang="en-US" dirty="0"/>
          </a:p>
        </p:txBody>
      </p:sp>
    </p:spTree>
    <p:extLst>
      <p:ext uri="{BB962C8B-B14F-4D97-AF65-F5344CB8AC3E}">
        <p14:creationId xmlns:p14="http://schemas.microsoft.com/office/powerpoint/2010/main" val="64268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a:t>
            </a:r>
            <a:r>
              <a:rPr lang="en-US" baseline="0" dirty="0" smtClean="0"/>
              <a:t> traffic refers – does everyone know what a online traffic referral is? </a:t>
            </a:r>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52</a:t>
            </a:fld>
            <a:endParaRPr lang="en-US" dirty="0"/>
          </a:p>
        </p:txBody>
      </p:sp>
    </p:spTree>
    <p:extLst>
      <p:ext uri="{BB962C8B-B14F-4D97-AF65-F5344CB8AC3E}">
        <p14:creationId xmlns:p14="http://schemas.microsoft.com/office/powerpoint/2010/main" val="15910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B3275B-87FD-4C41-AFAB-A14410198650}" type="slidenum">
              <a:rPr lang="en-US" smtClean="0"/>
              <a:t>60</a:t>
            </a:fld>
            <a:endParaRPr lang="en-US" dirty="0"/>
          </a:p>
        </p:txBody>
      </p:sp>
    </p:spTree>
    <p:extLst>
      <p:ext uri="{BB962C8B-B14F-4D97-AF65-F5344CB8AC3E}">
        <p14:creationId xmlns:p14="http://schemas.microsoft.com/office/powerpoint/2010/main" val="15910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83738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27710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114486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277118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405097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73383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5357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274726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115348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29506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2B0D1F7-13FC-3042-8E4D-856A984066AC}" type="datetimeFigureOut">
              <a:rPr lang="en-US" smtClean="0"/>
              <a:t>28/02/18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919A4-51DE-1C47-8F02-858B95204E7D}" type="slidenum">
              <a:rPr lang="en-US" smtClean="0"/>
              <a:t>‹#›</a:t>
            </a:fld>
            <a:endParaRPr lang="en-US" dirty="0"/>
          </a:p>
        </p:txBody>
      </p:sp>
    </p:spTree>
    <p:extLst>
      <p:ext uri="{BB962C8B-B14F-4D97-AF65-F5344CB8AC3E}">
        <p14:creationId xmlns:p14="http://schemas.microsoft.com/office/powerpoint/2010/main" val="367337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0D1F7-13FC-3042-8E4D-856A984066AC}" type="datetimeFigureOut">
              <a:rPr lang="en-US" smtClean="0"/>
              <a:t>28/02/18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919A4-51DE-1C47-8F02-858B95204E7D}" type="slidenum">
              <a:rPr lang="en-US" smtClean="0"/>
              <a:t>‹#›</a:t>
            </a:fld>
            <a:endParaRPr lang="en-US" dirty="0"/>
          </a:p>
        </p:txBody>
      </p:sp>
    </p:spTree>
    <p:extLst>
      <p:ext uri="{BB962C8B-B14F-4D97-AF65-F5344CB8AC3E}">
        <p14:creationId xmlns:p14="http://schemas.microsoft.com/office/powerpoint/2010/main" val="105420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hley@ashleymackie.com" TargetMode="External"/><Relationship Id="rId3" Type="http://schemas.openxmlformats.org/officeDocument/2006/relationships/hyperlink" Target="http://www.talentedmarketing.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crazyegg.com/blog/successful-adwords-ads/" TargetMode="External"/><Relationship Id="rId4" Type="http://schemas.openxmlformats.org/officeDocument/2006/relationships/hyperlink" Target="https://www.upwork.com/hiring/community/successful-adwords-campaign/" TargetMode="External"/><Relationship Id="rId1" Type="http://schemas.openxmlformats.org/officeDocument/2006/relationships/slideLayout" Target="../slideLayouts/slideLayout2.xml"/><Relationship Id="rId2" Type="http://schemas.openxmlformats.org/officeDocument/2006/relationships/hyperlink" Target="https://brianclifton.com/blog/2013/08/20/calculating-your-real-roi-adwords/"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business/" TargetMode="External"/><Relationship Id="rId3" Type="http://schemas.openxmlformats.org/officeDocument/2006/relationships/image" Target="../media/image4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hley@ashleymackie.com" TargetMode="External"/><Relationship Id="rId3" Type="http://schemas.openxmlformats.org/officeDocument/2006/relationships/hyperlink" Target="http://www.talentedmarketing.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campaign/landing.php?campaign_id=163681540489385&amp;creative=cta_link&amp;placement=/help/ajax/proxy&amp;url=https://www.facebook.com/ads/create/" TargetMode="External"/><Relationship Id="rId3" Type="http://schemas.openxmlformats.org/officeDocument/2006/relationships/hyperlink" Target="https://www.facebook.com/business/help/517257078367892?helpref=faq_cont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business/help/1393077930949041?helpref=faq_cont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B3UW5AXwWUQ" TargetMode="Externa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W2OFTk9qxdE" TargetMode="Externa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dwords.google.com/home/how-it-work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ound.co.uk/seo-too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pport.google.com/adwords/answer/1722054?hl=en"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Hello!</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latin typeface="Eurostile"/>
                <a:cs typeface="Eurostile"/>
              </a:rPr>
              <a:t>Ashley Mackie – </a:t>
            </a:r>
            <a:r>
              <a:rPr lang="en-US" dirty="0" smtClean="0">
                <a:latin typeface="Eurostile"/>
                <a:cs typeface="Eurostile"/>
                <a:hlinkClick r:id="rId2"/>
              </a:rPr>
              <a:t>ashley@ashleymackie.com</a:t>
            </a:r>
            <a:endParaRPr lang="en-US" dirty="0" smtClean="0">
              <a:latin typeface="Eurostile"/>
              <a:cs typeface="Eurostile"/>
            </a:endParaRPr>
          </a:p>
          <a:p>
            <a:r>
              <a:rPr lang="en-US" dirty="0" smtClean="0">
                <a:latin typeface="Eurostile"/>
                <a:cs typeface="Eurostile"/>
                <a:hlinkClick r:id="rId3"/>
              </a:rPr>
              <a:t>www.talentedmarketing.com</a:t>
            </a:r>
            <a:r>
              <a:rPr lang="en-US" dirty="0" smtClean="0">
                <a:latin typeface="Eurostile"/>
                <a:cs typeface="Eurostile"/>
              </a:rPr>
              <a:t> for downloads</a:t>
            </a:r>
          </a:p>
          <a:p>
            <a:pPr marL="0" indent="0">
              <a:buNone/>
            </a:pPr>
            <a:endParaRPr lang="en-US" dirty="0"/>
          </a:p>
        </p:txBody>
      </p:sp>
    </p:spTree>
    <p:extLst>
      <p:ext uri="{BB962C8B-B14F-4D97-AF65-F5344CB8AC3E}">
        <p14:creationId xmlns:p14="http://schemas.microsoft.com/office/powerpoint/2010/main" val="104754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ychology-Of-Social-Networks-Instagram-Demographic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4341" y="0"/>
            <a:ext cx="4857750" cy="6858000"/>
          </a:xfrm>
          <a:prstGeom prst="rect">
            <a:avLst/>
          </a:prstGeom>
        </p:spPr>
      </p:pic>
    </p:spTree>
    <p:extLst>
      <p:ext uri="{BB962C8B-B14F-4D97-AF65-F5344CB8AC3E}">
        <p14:creationId xmlns:p14="http://schemas.microsoft.com/office/powerpoint/2010/main" val="26846394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086" y="1870265"/>
            <a:ext cx="6699435" cy="2308324"/>
          </a:xfrm>
          <a:prstGeom prst="rect">
            <a:avLst/>
          </a:prstGeom>
          <a:noFill/>
        </p:spPr>
        <p:txBody>
          <a:bodyPr wrap="square" rtlCol="0">
            <a:spAutoFit/>
          </a:bodyPr>
          <a:lstStyle/>
          <a:p>
            <a:r>
              <a:rPr lang="en-US" dirty="0" smtClean="0">
                <a:latin typeface="Eurostile"/>
                <a:cs typeface="Eurostile"/>
              </a:rPr>
              <a:t>15</a:t>
            </a:r>
            <a:r>
              <a:rPr lang="en-US" dirty="0">
                <a:latin typeface="Eurostile"/>
                <a:cs typeface="Eurostile"/>
              </a:rPr>
              <a:t>) The most expensive keyword to advertise with Adwords is…’Insurance’ at about $55 per click. (Media Vision Interactive)</a:t>
            </a:r>
          </a:p>
          <a:p>
            <a:r>
              <a:rPr lang="en-US" dirty="0">
                <a:latin typeface="Eurostile"/>
                <a:cs typeface="Eurostile"/>
              </a:rPr>
              <a:t>16) Dating &amp; Personals industry have the lowest average Cost Per Actions: $6.91 (Search Engine Land)</a:t>
            </a:r>
          </a:p>
          <a:p>
            <a:r>
              <a:rPr lang="en-US" dirty="0">
                <a:latin typeface="Eurostile"/>
                <a:cs typeface="Eurostile"/>
              </a:rPr>
              <a:t>17) The Legal industry has the highest average Cost Per Actions: $135.17 (Search Engine Land)</a:t>
            </a:r>
          </a:p>
          <a:p>
            <a:r>
              <a:rPr lang="en-US" dirty="0">
                <a:latin typeface="Eurostile"/>
                <a:cs typeface="Eurostile"/>
              </a:rPr>
              <a:t>18) Industry with the best average conversion rate for AdWords search ads: Insurance and Finance (7.19%) (Search Engine Land</a:t>
            </a:r>
            <a:r>
              <a:rPr lang="en-US" dirty="0" smtClean="0">
                <a:latin typeface="Eurostile"/>
                <a:cs typeface="Eurostile"/>
              </a:rPr>
              <a:t>)</a:t>
            </a:r>
            <a:endParaRPr lang="en-US" dirty="0">
              <a:latin typeface="Eurostile"/>
              <a:cs typeface="Eurostile"/>
            </a:endParaRPr>
          </a:p>
        </p:txBody>
      </p:sp>
    </p:spTree>
    <p:extLst>
      <p:ext uri="{BB962C8B-B14F-4D97-AF65-F5344CB8AC3E}">
        <p14:creationId xmlns:p14="http://schemas.microsoft.com/office/powerpoint/2010/main" val="1907833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576719"/>
            <a:ext cx="6699435" cy="3139321"/>
          </a:xfrm>
          <a:prstGeom prst="rect">
            <a:avLst/>
          </a:prstGeom>
          <a:noFill/>
        </p:spPr>
        <p:txBody>
          <a:bodyPr wrap="square" rtlCol="0">
            <a:spAutoFit/>
          </a:bodyPr>
          <a:lstStyle/>
          <a:p>
            <a:r>
              <a:rPr lang="en-US" dirty="0">
                <a:latin typeface="Eurostile"/>
                <a:cs typeface="Eurostile"/>
              </a:rPr>
              <a:t>19) Industry with the best average conversion rate for AdWords display ads: Home Goods (2.19%) (Search Engine Land)</a:t>
            </a:r>
          </a:p>
          <a:p>
            <a:r>
              <a:rPr lang="en-US" dirty="0">
                <a:latin typeface="Eurostile"/>
                <a:cs typeface="Eurostile"/>
              </a:rPr>
              <a:t>‘Cause We Are Living In A Mobile World</a:t>
            </a:r>
          </a:p>
          <a:p>
            <a:r>
              <a:rPr lang="en-US" dirty="0">
                <a:latin typeface="Eurostile"/>
                <a:cs typeface="Eurostile"/>
              </a:rPr>
              <a:t>20) 70% of mobile searchers call a business directly from Google Search (AdWords Blog)</a:t>
            </a:r>
          </a:p>
          <a:p>
            <a:r>
              <a:rPr lang="en-US" dirty="0">
                <a:latin typeface="Eurostile"/>
                <a:cs typeface="Eurostile"/>
              </a:rPr>
              <a:t>21) 33% of all Google search clicks are generated through mobile (Merkle Inc.)</a:t>
            </a:r>
          </a:p>
          <a:p>
            <a:r>
              <a:rPr lang="en-US" dirty="0">
                <a:latin typeface="Eurostile"/>
                <a:cs typeface="Eurostile"/>
              </a:rPr>
              <a:t>22) There are at least 300,000 mobile apps currently serving Google Mobile Ads (Protocol 80)</a:t>
            </a:r>
          </a:p>
          <a:p>
            <a:endParaRPr lang="en-US" dirty="0"/>
          </a:p>
          <a:p>
            <a:endParaRPr lang="en-US" dirty="0"/>
          </a:p>
        </p:txBody>
      </p:sp>
    </p:spTree>
    <p:extLst>
      <p:ext uri="{BB962C8B-B14F-4D97-AF65-F5344CB8AC3E}">
        <p14:creationId xmlns:p14="http://schemas.microsoft.com/office/powerpoint/2010/main" val="42042870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576719"/>
            <a:ext cx="6699435" cy="2585323"/>
          </a:xfrm>
          <a:prstGeom prst="rect">
            <a:avLst/>
          </a:prstGeom>
          <a:noFill/>
        </p:spPr>
        <p:txBody>
          <a:bodyPr wrap="square" rtlCol="0">
            <a:spAutoFit/>
          </a:bodyPr>
          <a:lstStyle/>
          <a:p>
            <a:r>
              <a:rPr lang="en-US" dirty="0" smtClean="0">
                <a:latin typeface="Eurostile"/>
                <a:cs typeface="Eurostile"/>
              </a:rPr>
              <a:t>Further reading:</a:t>
            </a:r>
          </a:p>
          <a:p>
            <a:endParaRPr lang="en-US" dirty="0">
              <a:latin typeface="Eurostile"/>
              <a:cs typeface="Eurostile"/>
            </a:endParaRPr>
          </a:p>
          <a:p>
            <a:r>
              <a:rPr lang="en-US" dirty="0">
                <a:latin typeface="Eurostile"/>
                <a:cs typeface="Eurostile"/>
                <a:hlinkClick r:id="rId2"/>
              </a:rPr>
              <a:t>https://brianclifton.com/blog/2013/08/20/calculating-your-real-roi-adwords</a:t>
            </a:r>
            <a:r>
              <a:rPr lang="en-US" dirty="0" smtClean="0">
                <a:latin typeface="Eurostile"/>
                <a:cs typeface="Eurostile"/>
                <a:hlinkClick r:id="rId2"/>
              </a:rPr>
              <a:t>/</a:t>
            </a:r>
            <a:r>
              <a:rPr lang="en-US" dirty="0" smtClean="0">
                <a:latin typeface="Eurostile"/>
                <a:cs typeface="Eurostile"/>
              </a:rPr>
              <a:t> </a:t>
            </a:r>
          </a:p>
          <a:p>
            <a:endParaRPr lang="en-US" dirty="0">
              <a:latin typeface="Eurostile"/>
              <a:cs typeface="Eurostile"/>
            </a:endParaRPr>
          </a:p>
          <a:p>
            <a:r>
              <a:rPr lang="en-US" dirty="0">
                <a:latin typeface="Eurostile"/>
                <a:cs typeface="Eurostile"/>
                <a:hlinkClick r:id="rId3"/>
              </a:rPr>
              <a:t>https://www.crazyegg.com/blog/successful-adwords-ads</a:t>
            </a:r>
            <a:r>
              <a:rPr lang="en-US" dirty="0" smtClean="0">
                <a:latin typeface="Eurostile"/>
                <a:cs typeface="Eurostile"/>
                <a:hlinkClick r:id="rId3"/>
              </a:rPr>
              <a:t>/</a:t>
            </a:r>
            <a:endParaRPr lang="en-US" dirty="0" smtClean="0">
              <a:latin typeface="Eurostile"/>
              <a:cs typeface="Eurostile"/>
            </a:endParaRPr>
          </a:p>
          <a:p>
            <a:endParaRPr lang="en-US" dirty="0">
              <a:latin typeface="Eurostile"/>
              <a:cs typeface="Eurostile"/>
            </a:endParaRPr>
          </a:p>
          <a:p>
            <a:r>
              <a:rPr lang="en-US" dirty="0">
                <a:latin typeface="Eurostile"/>
                <a:cs typeface="Eurostile"/>
                <a:hlinkClick r:id="rId4"/>
              </a:rPr>
              <a:t>https://www.upwork.com/hiring/community/successful-adwords-campaign</a:t>
            </a:r>
            <a:r>
              <a:rPr lang="en-US" dirty="0" smtClean="0">
                <a:latin typeface="Eurostile"/>
                <a:cs typeface="Eurostile"/>
                <a:hlinkClick r:id="rId4"/>
              </a:rPr>
              <a:t>/</a:t>
            </a:r>
            <a:r>
              <a:rPr lang="en-US" dirty="0" smtClean="0">
                <a:latin typeface="Eurostile"/>
                <a:cs typeface="Eurostile"/>
              </a:rPr>
              <a:t> </a:t>
            </a:r>
            <a:endParaRPr lang="en-US" dirty="0">
              <a:latin typeface="Eurostile"/>
              <a:cs typeface="Eurostile"/>
            </a:endParaRPr>
          </a:p>
        </p:txBody>
      </p:sp>
    </p:spTree>
    <p:extLst>
      <p:ext uri="{BB962C8B-B14F-4D97-AF65-F5344CB8AC3E}">
        <p14:creationId xmlns:p14="http://schemas.microsoft.com/office/powerpoint/2010/main" val="2828116304"/>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Outside of Adwords</a:t>
            </a:r>
            <a:endParaRPr lang="en-US" b="1" dirty="0">
              <a:latin typeface="Eurostile"/>
              <a:cs typeface="Eurostile"/>
            </a:endParaRPr>
          </a:p>
        </p:txBody>
      </p:sp>
      <p:sp>
        <p:nvSpPr>
          <p:cNvPr id="3" name="Content Placeholder 2"/>
          <p:cNvSpPr>
            <a:spLocks noGrp="1"/>
          </p:cNvSpPr>
          <p:nvPr>
            <p:ph idx="1"/>
          </p:nvPr>
        </p:nvSpPr>
        <p:spPr/>
        <p:txBody>
          <a:bodyPr>
            <a:normAutofit fontScale="92500" lnSpcReduction="20000"/>
          </a:bodyPr>
          <a:lstStyle/>
          <a:p>
            <a:pPr fontAlgn="base"/>
            <a:r>
              <a:rPr lang="en-GB" dirty="0">
                <a:latin typeface="Eurostile"/>
                <a:cs typeface="Eurostile"/>
              </a:rPr>
              <a:t>When you consider that 95% of your visitors will not make a purchase when they visit your site for the first time, it demonstrates the value of nurturing a relationship of trust. </a:t>
            </a:r>
            <a:endParaRPr lang="en-GB" dirty="0" smtClean="0">
              <a:latin typeface="Eurostile"/>
              <a:cs typeface="Eurostile"/>
            </a:endParaRPr>
          </a:p>
          <a:p>
            <a:pPr fontAlgn="base"/>
            <a:r>
              <a:rPr lang="en-GB" dirty="0" smtClean="0">
                <a:latin typeface="Eurostile"/>
                <a:cs typeface="Eurostile"/>
              </a:rPr>
              <a:t>That </a:t>
            </a:r>
            <a:r>
              <a:rPr lang="en-GB" dirty="0">
                <a:latin typeface="Eurostile"/>
                <a:cs typeface="Eurostile"/>
              </a:rPr>
              <a:t>means acquiring a visitor’s email, usually in exchange for something such as a free e-book or download.  This method is called a ‘lead magnet’ (a.k.a. opt-in bribe) that marketers use to obtain email addresses and then feed potential customers with bi-weekly emails full of useful content.</a:t>
            </a:r>
          </a:p>
          <a:p>
            <a:pPr fontAlgn="base"/>
            <a:endParaRPr lang="en-GB" dirty="0"/>
          </a:p>
          <a:p>
            <a:endParaRPr lang="en-US" dirty="0"/>
          </a:p>
        </p:txBody>
      </p:sp>
    </p:spTree>
    <p:extLst>
      <p:ext uri="{BB962C8B-B14F-4D97-AF65-F5344CB8AC3E}">
        <p14:creationId xmlns:p14="http://schemas.microsoft.com/office/powerpoint/2010/main" val="319816460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Eurostile"/>
                <a:cs typeface="Eurostile"/>
              </a:rPr>
              <a:t>Is your company on Google (&amp; Maps)?</a:t>
            </a:r>
            <a:endParaRPr lang="en-US" sz="3600" b="1" dirty="0">
              <a:latin typeface="Eurostile"/>
              <a:cs typeface="Eurostile"/>
            </a:endParaRPr>
          </a:p>
        </p:txBody>
      </p:sp>
      <p:sp>
        <p:nvSpPr>
          <p:cNvPr id="3" name="Content Placeholder 2"/>
          <p:cNvSpPr>
            <a:spLocks noGrp="1"/>
          </p:cNvSpPr>
          <p:nvPr>
            <p:ph idx="1"/>
          </p:nvPr>
        </p:nvSpPr>
        <p:spPr>
          <a:xfrm>
            <a:off x="457200" y="1600200"/>
            <a:ext cx="8229600" cy="904739"/>
          </a:xfrm>
        </p:spPr>
        <p:txBody>
          <a:bodyPr/>
          <a:lstStyle/>
          <a:p>
            <a:pPr marL="0" indent="0">
              <a:buNone/>
            </a:pPr>
            <a:r>
              <a:rPr lang="en-US" dirty="0" smtClean="0">
                <a:latin typeface="Eurostile"/>
                <a:cs typeface="Eurostile"/>
                <a:hlinkClick r:id="rId2"/>
              </a:rPr>
              <a:t>https://www.google.com/business/</a:t>
            </a:r>
            <a:endParaRPr lang="en-US" dirty="0" smtClean="0">
              <a:latin typeface="Eurostile"/>
              <a:cs typeface="Eurostile"/>
            </a:endParaRPr>
          </a:p>
          <a:p>
            <a:pPr marL="0" indent="0">
              <a:buNone/>
            </a:pPr>
            <a:endParaRPr lang="en-US" b="1" dirty="0">
              <a:latin typeface="Eurostile"/>
              <a:cs typeface="Eurostile"/>
            </a:endParaRPr>
          </a:p>
          <a:p>
            <a:pPr marL="0" indent="0">
              <a:buNone/>
            </a:pPr>
            <a:endParaRPr lang="en-US" b="1" dirty="0" smtClean="0">
              <a:latin typeface="Eurostile"/>
              <a:cs typeface="Eurostile"/>
            </a:endParaRPr>
          </a:p>
          <a:p>
            <a:pPr marL="0" indent="0">
              <a:buNone/>
            </a:pPr>
            <a:endParaRPr lang="en-US" b="1" dirty="0">
              <a:latin typeface="Eurostile"/>
              <a:cs typeface="Eurostile"/>
            </a:endParaRPr>
          </a:p>
          <a:p>
            <a:pPr marL="0" indent="0">
              <a:buNone/>
            </a:pPr>
            <a:endParaRPr lang="en-US" b="1" dirty="0" smtClean="0">
              <a:latin typeface="Eurostile"/>
              <a:cs typeface="Eurostile"/>
            </a:endParaRPr>
          </a:p>
          <a:p>
            <a:pPr marL="0" indent="0">
              <a:buNone/>
            </a:pPr>
            <a:endParaRPr lang="en-US" b="1" dirty="0" smtClean="0">
              <a:latin typeface="Eurostile"/>
              <a:cs typeface="Eurostile"/>
            </a:endParaRPr>
          </a:p>
          <a:p>
            <a:pPr marL="0" indent="0">
              <a:buNone/>
            </a:pPr>
            <a:endParaRPr lang="en-US" b="1" dirty="0" smtClean="0">
              <a:latin typeface="Eurostile"/>
              <a:cs typeface="Eurostile"/>
            </a:endParaRPr>
          </a:p>
          <a:p>
            <a:endParaRPr lang="en-US" dirty="0"/>
          </a:p>
          <a:p>
            <a:pPr marL="0" indent="0">
              <a:buNone/>
            </a:pPr>
            <a:endParaRPr lang="en-US" dirty="0"/>
          </a:p>
        </p:txBody>
      </p:sp>
      <p:pic>
        <p:nvPicPr>
          <p:cNvPr id="7" name="Picture 6" descr="Screen Shot 2017-11-15 at 12.02.5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7363" y="2744912"/>
            <a:ext cx="6385689" cy="2387079"/>
          </a:xfrm>
          <a:prstGeom prst="rect">
            <a:avLst/>
          </a:prstGeom>
        </p:spPr>
      </p:pic>
    </p:spTree>
    <p:extLst>
      <p:ext uri="{BB962C8B-B14F-4D97-AF65-F5344CB8AC3E}">
        <p14:creationId xmlns:p14="http://schemas.microsoft.com/office/powerpoint/2010/main" val="34777123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Questions?</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latin typeface="Eurostile"/>
                <a:cs typeface="Eurostile"/>
              </a:rPr>
              <a:t>Ashley Mackie – </a:t>
            </a:r>
            <a:r>
              <a:rPr lang="en-US" dirty="0" smtClean="0">
                <a:latin typeface="Eurostile"/>
                <a:cs typeface="Eurostile"/>
                <a:hlinkClick r:id="rId2"/>
              </a:rPr>
              <a:t>ashley@ashleymackie.com</a:t>
            </a:r>
            <a:endParaRPr lang="en-US" dirty="0" smtClean="0">
              <a:latin typeface="Eurostile"/>
              <a:cs typeface="Eurostile"/>
            </a:endParaRPr>
          </a:p>
          <a:p>
            <a:r>
              <a:rPr lang="en-US" dirty="0" smtClean="0">
                <a:latin typeface="Eurostile"/>
                <a:cs typeface="Eurostile"/>
              </a:rPr>
              <a:t>Social Media For All – Social Media Advertising 4/12/2017 – FREE Tester session?</a:t>
            </a:r>
          </a:p>
          <a:p>
            <a:r>
              <a:rPr lang="en-US" dirty="0" smtClean="0">
                <a:latin typeface="Eurostile"/>
                <a:cs typeface="Eurostile"/>
                <a:hlinkClick r:id="rId3"/>
              </a:rPr>
              <a:t>www.talentedmarketing.com</a:t>
            </a:r>
            <a:r>
              <a:rPr lang="en-US" dirty="0" smtClean="0">
                <a:latin typeface="Eurostile"/>
                <a:cs typeface="Eurostile"/>
              </a:rPr>
              <a:t> for downloads</a:t>
            </a:r>
          </a:p>
          <a:p>
            <a:pPr marL="0" indent="0">
              <a:buNone/>
            </a:pPr>
            <a:endParaRPr lang="en-US" dirty="0"/>
          </a:p>
        </p:txBody>
      </p:sp>
    </p:spTree>
    <p:extLst>
      <p:ext uri="{BB962C8B-B14F-4D97-AF65-F5344CB8AC3E}">
        <p14:creationId xmlns:p14="http://schemas.microsoft.com/office/powerpoint/2010/main" val="320212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ychology-Of-Social-Networks-Pinterest-Demographic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2829" y="0"/>
            <a:ext cx="4857750" cy="6858000"/>
          </a:xfrm>
          <a:prstGeom prst="rect">
            <a:avLst/>
          </a:prstGeom>
        </p:spPr>
      </p:pic>
    </p:spTree>
    <p:extLst>
      <p:ext uri="{BB962C8B-B14F-4D97-AF65-F5344CB8AC3E}">
        <p14:creationId xmlns:p14="http://schemas.microsoft.com/office/powerpoint/2010/main" val="37436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ychology-Of-Social-Networks-Linkedin-Demographic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8244" y="0"/>
            <a:ext cx="4857750" cy="6858000"/>
          </a:xfrm>
          <a:prstGeom prst="rect">
            <a:avLst/>
          </a:prstGeom>
        </p:spPr>
      </p:pic>
    </p:spTree>
    <p:extLst>
      <p:ext uri="{BB962C8B-B14F-4D97-AF65-F5344CB8AC3E}">
        <p14:creationId xmlns:p14="http://schemas.microsoft.com/office/powerpoint/2010/main" val="165790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sychology-Of-Social-Networks-Facebook-Demographic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6777" y="0"/>
            <a:ext cx="4834890" cy="6858000"/>
          </a:xfrm>
          <a:prstGeom prst="rect">
            <a:avLst/>
          </a:prstGeom>
        </p:spPr>
      </p:pic>
    </p:spTree>
    <p:extLst>
      <p:ext uri="{BB962C8B-B14F-4D97-AF65-F5344CB8AC3E}">
        <p14:creationId xmlns:p14="http://schemas.microsoft.com/office/powerpoint/2010/main" val="16744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6243" y="1063043"/>
            <a:ext cx="6667752" cy="3416320"/>
          </a:xfrm>
          <a:prstGeom prst="rect">
            <a:avLst/>
          </a:prstGeom>
        </p:spPr>
        <p:txBody>
          <a:bodyPr wrap="square">
            <a:spAutoFit/>
          </a:bodyPr>
          <a:lstStyle/>
          <a:p>
            <a:r>
              <a:rPr lang="en-US" b="1" dirty="0">
                <a:latin typeface="Eurostile"/>
                <a:cs typeface="Eurostile"/>
              </a:rPr>
              <a:t>Here’s what you should take away from all these stats:</a:t>
            </a:r>
          </a:p>
          <a:p>
            <a:endParaRPr lang="en-US" b="1" dirty="0">
              <a:latin typeface="Eurostile"/>
              <a:cs typeface="Eurostile"/>
            </a:endParaRPr>
          </a:p>
          <a:p>
            <a:pPr marL="285750" indent="-285750">
              <a:buFont typeface="Arial"/>
              <a:buChar char="•"/>
            </a:pPr>
            <a:r>
              <a:rPr lang="en-US" b="1" dirty="0">
                <a:latin typeface="Eurostile"/>
                <a:cs typeface="Eurostile"/>
              </a:rPr>
              <a:t>If you’re targeting younger users, stick to Instagram, Twitter and </a:t>
            </a:r>
            <a:r>
              <a:rPr lang="en-US" b="1" dirty="0" err="1">
                <a:latin typeface="Eurostile"/>
                <a:cs typeface="Eurostile"/>
              </a:rPr>
              <a:t>Snapchat</a:t>
            </a:r>
            <a:r>
              <a:rPr lang="en-US" b="1" dirty="0" smtClean="0">
                <a:latin typeface="Eurostile"/>
                <a:cs typeface="Eurostile"/>
              </a:rPr>
              <a:t>.</a:t>
            </a:r>
          </a:p>
          <a:p>
            <a:pPr marL="285750" indent="-285750">
              <a:buFont typeface="Arial"/>
              <a:buChar char="•"/>
            </a:pPr>
            <a:endParaRPr lang="en-US" b="1" dirty="0">
              <a:latin typeface="Eurostile"/>
              <a:cs typeface="Eurostile"/>
            </a:endParaRPr>
          </a:p>
          <a:p>
            <a:pPr marL="285750" indent="-285750">
              <a:buFont typeface="Arial"/>
              <a:buChar char="•"/>
            </a:pPr>
            <a:r>
              <a:rPr lang="en-US" b="1" dirty="0">
                <a:latin typeface="Eurostile"/>
                <a:cs typeface="Eurostile"/>
              </a:rPr>
              <a:t>If you’re targeting women with disposable income, head over to </a:t>
            </a:r>
            <a:r>
              <a:rPr lang="en-US" b="1" dirty="0" err="1">
                <a:latin typeface="Eurostile"/>
                <a:cs typeface="Eurostile"/>
              </a:rPr>
              <a:t>Pinterest</a:t>
            </a:r>
            <a:r>
              <a:rPr lang="en-US" b="1" dirty="0" smtClean="0">
                <a:latin typeface="Eurostile"/>
                <a:cs typeface="Eurostile"/>
              </a:rPr>
              <a:t>.</a:t>
            </a:r>
          </a:p>
          <a:p>
            <a:pPr marL="285750" indent="-285750">
              <a:buFont typeface="Arial"/>
              <a:buChar char="•"/>
            </a:pPr>
            <a:endParaRPr lang="en-US" b="1" dirty="0">
              <a:latin typeface="Eurostile"/>
              <a:cs typeface="Eurostile"/>
            </a:endParaRPr>
          </a:p>
          <a:p>
            <a:pPr marL="285750" indent="-285750">
              <a:buFont typeface="Arial"/>
              <a:buChar char="•"/>
            </a:pPr>
            <a:r>
              <a:rPr lang="en-US" b="1" dirty="0">
                <a:latin typeface="Eurostile"/>
                <a:cs typeface="Eurostile"/>
              </a:rPr>
              <a:t>For professionals with better education and income, use LinkedIn</a:t>
            </a:r>
            <a:r>
              <a:rPr lang="en-US" b="1" dirty="0" smtClean="0">
                <a:latin typeface="Eurostile"/>
                <a:cs typeface="Eurostile"/>
              </a:rPr>
              <a:t>.</a:t>
            </a:r>
          </a:p>
          <a:p>
            <a:pPr marL="285750" indent="-285750">
              <a:buFont typeface="Arial"/>
              <a:buChar char="•"/>
            </a:pPr>
            <a:endParaRPr lang="en-US" b="1" dirty="0">
              <a:latin typeface="Eurostile"/>
              <a:cs typeface="Eurostile"/>
            </a:endParaRPr>
          </a:p>
          <a:p>
            <a:pPr marL="285750" indent="-285750">
              <a:buFont typeface="Arial"/>
              <a:buChar char="•"/>
            </a:pPr>
            <a:r>
              <a:rPr lang="en-US" b="1" dirty="0">
                <a:latin typeface="Eurostile"/>
                <a:cs typeface="Eurostile"/>
              </a:rPr>
              <a:t>For everyone, go with </a:t>
            </a:r>
            <a:r>
              <a:rPr lang="en-US" b="1" dirty="0" smtClean="0">
                <a:latin typeface="Eurostile"/>
                <a:cs typeface="Eurostile"/>
              </a:rPr>
              <a:t>Facebook or Google!</a:t>
            </a:r>
            <a:endParaRPr lang="en-US" b="1" dirty="0">
              <a:latin typeface="Eurostile"/>
              <a:cs typeface="Eurostile"/>
            </a:endParaRPr>
          </a:p>
        </p:txBody>
      </p:sp>
    </p:spTree>
    <p:extLst>
      <p:ext uri="{BB962C8B-B14F-4D97-AF65-F5344CB8AC3E}">
        <p14:creationId xmlns:p14="http://schemas.microsoft.com/office/powerpoint/2010/main" val="46173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529" y="1305342"/>
            <a:ext cx="7515411" cy="3077766"/>
          </a:xfrm>
          <a:prstGeom prst="rect">
            <a:avLst/>
          </a:prstGeom>
        </p:spPr>
        <p:txBody>
          <a:bodyPr wrap="square">
            <a:spAutoFit/>
          </a:bodyPr>
          <a:lstStyle/>
          <a:p>
            <a:r>
              <a:rPr lang="en-US" sz="4400" dirty="0">
                <a:latin typeface="Eurostile"/>
                <a:cs typeface="Eurostile"/>
              </a:rPr>
              <a:t>Currently Google, Instagram, and Facebook are the biggest platforms for targeting consumers in the UK.</a:t>
            </a:r>
          </a:p>
          <a:p>
            <a:endParaRPr lang="en-US" dirty="0"/>
          </a:p>
        </p:txBody>
      </p:sp>
      <p:pic>
        <p:nvPicPr>
          <p:cNvPr id="2" name="Picture 1" descr="download.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0809" y="4383108"/>
            <a:ext cx="3492500" cy="2336800"/>
          </a:xfrm>
          <a:prstGeom prst="rect">
            <a:avLst/>
          </a:prstGeom>
        </p:spPr>
      </p:pic>
    </p:spTree>
    <p:extLst>
      <p:ext uri="{BB962C8B-B14F-4D97-AF65-F5344CB8AC3E}">
        <p14:creationId xmlns:p14="http://schemas.microsoft.com/office/powerpoint/2010/main" val="208244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293" y="2011099"/>
            <a:ext cx="6723529" cy="4154983"/>
          </a:xfrm>
          <a:prstGeom prst="rect">
            <a:avLst/>
          </a:prstGeom>
        </p:spPr>
        <p:txBody>
          <a:bodyPr wrap="square">
            <a:spAutoFit/>
          </a:bodyPr>
          <a:lstStyle/>
          <a:p>
            <a:r>
              <a:rPr lang="en-US" sz="4400" dirty="0">
                <a:latin typeface="Eurostile"/>
                <a:cs typeface="Eurostile"/>
              </a:rPr>
              <a:t>According to an </a:t>
            </a:r>
            <a:r>
              <a:rPr lang="en-US" sz="4400" dirty="0" err="1">
                <a:latin typeface="Eurostile"/>
                <a:cs typeface="Eurostile"/>
              </a:rPr>
              <a:t>eMarketer</a:t>
            </a:r>
            <a:r>
              <a:rPr lang="en-US" sz="4400" dirty="0">
                <a:latin typeface="Eurostile"/>
                <a:cs typeface="Eurostile"/>
              </a:rPr>
              <a:t> study, 96% of social media marketers consider Facebook the most effective social media advertising platform.</a:t>
            </a:r>
          </a:p>
        </p:txBody>
      </p:sp>
      <p:pic>
        <p:nvPicPr>
          <p:cNvPr id="5" name="Picture 4" descr="downloa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2468" y="290232"/>
            <a:ext cx="1511300" cy="1511300"/>
          </a:xfrm>
          <a:prstGeom prst="rect">
            <a:avLst/>
          </a:prstGeom>
        </p:spPr>
      </p:pic>
    </p:spTree>
    <p:extLst>
      <p:ext uri="{BB962C8B-B14F-4D97-AF65-F5344CB8AC3E}">
        <p14:creationId xmlns:p14="http://schemas.microsoft.com/office/powerpoint/2010/main" val="305604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2468" y="290232"/>
            <a:ext cx="1511300" cy="1511300"/>
          </a:xfrm>
          <a:prstGeom prst="rect">
            <a:avLst/>
          </a:prstGeom>
        </p:spPr>
      </p:pic>
      <p:sp>
        <p:nvSpPr>
          <p:cNvPr id="2" name="Rectangle 1"/>
          <p:cNvSpPr/>
          <p:nvPr/>
        </p:nvSpPr>
        <p:spPr>
          <a:xfrm>
            <a:off x="1015999" y="2043837"/>
            <a:ext cx="7679765" cy="4431983"/>
          </a:xfrm>
          <a:prstGeom prst="rect">
            <a:avLst/>
          </a:prstGeom>
        </p:spPr>
        <p:txBody>
          <a:bodyPr wrap="square">
            <a:spAutoFit/>
          </a:bodyPr>
          <a:lstStyle/>
          <a:p>
            <a:r>
              <a:rPr lang="en-US" sz="4400" dirty="0">
                <a:latin typeface="Eurostile"/>
                <a:cs typeface="Eurostile"/>
              </a:rPr>
              <a:t>Facebook Ads work both for B2C and B2B companies, and there are so many success stories that show more than </a:t>
            </a:r>
            <a:r>
              <a:rPr lang="en-US" sz="4400" b="1" dirty="0">
                <a:latin typeface="Eurostile"/>
                <a:cs typeface="Eurostile"/>
              </a:rPr>
              <a:t>5x </a:t>
            </a:r>
            <a:r>
              <a:rPr lang="en-US" sz="4400" dirty="0">
                <a:latin typeface="Eurostile"/>
                <a:cs typeface="Eurostile"/>
              </a:rPr>
              <a:t>increases in marketing results after advertising on Facebook.</a:t>
            </a:r>
          </a:p>
          <a:p>
            <a:endParaRPr lang="en-US" dirty="0"/>
          </a:p>
        </p:txBody>
      </p:sp>
    </p:spTree>
    <p:extLst>
      <p:ext uri="{BB962C8B-B14F-4D97-AF65-F5344CB8AC3E}">
        <p14:creationId xmlns:p14="http://schemas.microsoft.com/office/powerpoint/2010/main" val="88401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cebook-users-snapchat-twitter-youtube-whatsapp-instagram-wechat-qq.png"/>
          <p:cNvPicPr>
            <a:picLocks noGrp="1" noChangeAspect="1"/>
          </p:cNvPicPr>
          <p:nvPr>
            <p:ph idx="1"/>
          </p:nvPr>
        </p:nvPicPr>
        <p:blipFill>
          <a:blip r:embed="rId2" cstate="screen">
            <a:extLst>
              <a:ext uri="{28A0092B-C50C-407E-A947-70E740481C1C}">
                <a14:useLocalDpi xmlns:a14="http://schemas.microsoft.com/office/drawing/2010/main"/>
              </a:ext>
            </a:extLst>
          </a:blip>
          <a:srcRect t="-12961" b="-12961"/>
          <a:stretch>
            <a:fillRect/>
          </a:stretch>
        </p:blipFill>
        <p:spPr>
          <a:xfrm>
            <a:off x="457200" y="298824"/>
            <a:ext cx="8229600" cy="5827339"/>
          </a:xfrm>
        </p:spPr>
      </p:pic>
    </p:spTree>
    <p:extLst>
      <p:ext uri="{BB962C8B-B14F-4D97-AF65-F5344CB8AC3E}">
        <p14:creationId xmlns:p14="http://schemas.microsoft.com/office/powerpoint/2010/main" val="194328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2468" y="290232"/>
            <a:ext cx="1511300" cy="1511300"/>
          </a:xfrm>
          <a:prstGeom prst="rect">
            <a:avLst/>
          </a:prstGeom>
        </p:spPr>
      </p:pic>
      <p:sp>
        <p:nvSpPr>
          <p:cNvPr id="3" name="Rectangle 2"/>
          <p:cNvSpPr/>
          <p:nvPr/>
        </p:nvSpPr>
        <p:spPr>
          <a:xfrm>
            <a:off x="2286000" y="-21131612"/>
            <a:ext cx="4572000" cy="6740308"/>
          </a:xfrm>
          <a:prstGeom prst="rect">
            <a:avLst/>
          </a:prstGeom>
        </p:spPr>
        <p:txBody>
          <a:bodyPr>
            <a:spAutoFit/>
          </a:bodyPr>
          <a:lstStyle/>
          <a:p>
            <a:endParaRPr lang="en-US" dirty="0"/>
          </a:p>
          <a:p>
            <a:r>
              <a:rPr lang="en-US" dirty="0"/>
              <a:t>1. Facebook Advertising</a:t>
            </a:r>
          </a:p>
          <a:p>
            <a:r>
              <a:rPr lang="en-US" dirty="0"/>
              <a:t>Facebook is THE universal social media network.</a:t>
            </a:r>
          </a:p>
          <a:p>
            <a:endParaRPr lang="en-US" dirty="0"/>
          </a:p>
          <a:p>
            <a:r>
              <a:rPr lang="en-US" dirty="0"/>
              <a:t>With more than 2 billion monthly users, Facebook hosts over a quarter of the world’s population, providing advertisers with an unparalleled opportunity to reach virtually anyone and everyone.</a:t>
            </a:r>
          </a:p>
          <a:p>
            <a:endParaRPr lang="en-US" dirty="0"/>
          </a:p>
          <a:p>
            <a:endParaRPr lang="en-US" dirty="0"/>
          </a:p>
          <a:p>
            <a:r>
              <a:rPr lang="en-US" dirty="0"/>
              <a:t>Where Facebook Advertising Shines</a:t>
            </a:r>
          </a:p>
          <a:p>
            <a:r>
              <a:rPr lang="en-US" dirty="0"/>
              <a:t>When it comes to ecommerce, Facebook excels at lead generation.</a:t>
            </a:r>
          </a:p>
          <a:p>
            <a:endParaRPr lang="en-US" dirty="0"/>
          </a:p>
          <a:p>
            <a:r>
              <a:rPr lang="en-US" dirty="0"/>
              <a:t>If you want email addresses, Facebook is the place to go, with many advertisers reporting costs below $1 per lead.</a:t>
            </a:r>
          </a:p>
          <a:p>
            <a:endParaRPr lang="en-US" dirty="0"/>
          </a:p>
          <a:p>
            <a:r>
              <a:rPr lang="en-US" dirty="0"/>
              <a:t>The most common model used is to run a Facebook ad directly into a high-converting landing page offering some variety of a free lead magnet or bundle product.</a:t>
            </a:r>
          </a:p>
        </p:txBody>
      </p:sp>
      <p:sp>
        <p:nvSpPr>
          <p:cNvPr id="4" name="Rectangle 3"/>
          <p:cNvSpPr/>
          <p:nvPr/>
        </p:nvSpPr>
        <p:spPr>
          <a:xfrm>
            <a:off x="400342" y="1801532"/>
            <a:ext cx="8398536" cy="4678204"/>
          </a:xfrm>
          <a:prstGeom prst="rect">
            <a:avLst/>
          </a:prstGeom>
        </p:spPr>
        <p:txBody>
          <a:bodyPr wrap="square">
            <a:spAutoFit/>
          </a:bodyPr>
          <a:lstStyle/>
          <a:p>
            <a:r>
              <a:rPr lang="en-US" sz="2800" dirty="0" smtClean="0">
                <a:latin typeface="Eurostile"/>
                <a:cs typeface="Eurostile"/>
              </a:rPr>
              <a:t>When </a:t>
            </a:r>
            <a:r>
              <a:rPr lang="en-US" sz="2800" dirty="0">
                <a:latin typeface="Eurostile"/>
                <a:cs typeface="Eurostile"/>
              </a:rPr>
              <a:t>it comes to ecommerce, Facebook excels at lead generation.</a:t>
            </a:r>
          </a:p>
          <a:p>
            <a:endParaRPr lang="en-US" sz="2800" dirty="0">
              <a:latin typeface="Eurostile"/>
              <a:cs typeface="Eurostile"/>
            </a:endParaRPr>
          </a:p>
          <a:p>
            <a:r>
              <a:rPr lang="en-US" sz="2800" dirty="0">
                <a:latin typeface="Eurostile"/>
                <a:cs typeface="Eurostile"/>
              </a:rPr>
              <a:t>If you want email addresses, Facebook is the place to go, with many advertisers reporting costs below </a:t>
            </a:r>
            <a:r>
              <a:rPr lang="en-US" sz="2800" dirty="0" smtClean="0">
                <a:latin typeface="Eurostile"/>
                <a:cs typeface="Eurostile"/>
              </a:rPr>
              <a:t>£1 </a:t>
            </a:r>
            <a:r>
              <a:rPr lang="en-US" sz="2800" dirty="0">
                <a:latin typeface="Eurostile"/>
                <a:cs typeface="Eurostile"/>
              </a:rPr>
              <a:t>per </a:t>
            </a:r>
            <a:r>
              <a:rPr lang="en-US" sz="2800" dirty="0" smtClean="0">
                <a:latin typeface="Eurostile"/>
                <a:cs typeface="Eurostile"/>
              </a:rPr>
              <a:t>lead – a great ROI</a:t>
            </a:r>
            <a:endParaRPr lang="en-US" sz="2800" dirty="0">
              <a:latin typeface="Eurostile"/>
              <a:cs typeface="Eurostile"/>
            </a:endParaRPr>
          </a:p>
          <a:p>
            <a:endParaRPr lang="en-US" sz="2800" dirty="0">
              <a:latin typeface="Eurostile"/>
              <a:cs typeface="Eurostile"/>
            </a:endParaRPr>
          </a:p>
          <a:p>
            <a:r>
              <a:rPr lang="en-US" sz="2800" dirty="0">
                <a:latin typeface="Eurostile"/>
                <a:cs typeface="Eurostile"/>
              </a:rPr>
              <a:t>The most common model used is to run a Facebook ad directly into a high-converting landing page offering some variety of a free lead magnet or bundle product.</a:t>
            </a:r>
          </a:p>
          <a:p>
            <a:endParaRPr lang="en-US" dirty="0"/>
          </a:p>
        </p:txBody>
      </p:sp>
    </p:spTree>
    <p:extLst>
      <p:ext uri="{BB962C8B-B14F-4D97-AF65-F5344CB8AC3E}">
        <p14:creationId xmlns:p14="http://schemas.microsoft.com/office/powerpoint/2010/main" val="395562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Eurostile"/>
                <a:cs typeface="Eurostile"/>
              </a:rPr>
              <a:t>Social Media Advertising</a:t>
            </a:r>
            <a:endParaRPr lang="en-US" dirty="0">
              <a:latin typeface="Eurostile"/>
              <a:cs typeface="Eurostile"/>
            </a:endParaRPr>
          </a:p>
        </p:txBody>
      </p:sp>
      <p:pic>
        <p:nvPicPr>
          <p:cNvPr id="4" name="Picture 3" descr="Screen Shot 2018-02-27 at 21.24.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21091" y="3823312"/>
            <a:ext cx="2257438" cy="1227345"/>
          </a:xfrm>
          <a:prstGeom prst="rect">
            <a:avLst/>
          </a:prstGeom>
        </p:spPr>
      </p:pic>
    </p:spTree>
    <p:extLst>
      <p:ext uri="{BB962C8B-B14F-4D97-AF65-F5344CB8AC3E}">
        <p14:creationId xmlns:p14="http://schemas.microsoft.com/office/powerpoint/2010/main" val="11802559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3191.PNG"/>
          <p:cNvPicPr>
            <a:picLocks noGrp="1" noChangeAspect="1"/>
          </p:cNvPicPr>
          <p:nvPr>
            <p:ph idx="1"/>
          </p:nvPr>
        </p:nvPicPr>
        <p:blipFill>
          <a:blip r:embed="rId2" cstate="screen">
            <a:extLst>
              <a:ext uri="{28A0092B-C50C-407E-A947-70E740481C1C}">
                <a14:useLocalDpi xmlns:a14="http://schemas.microsoft.com/office/drawing/2010/main"/>
              </a:ext>
            </a:extLst>
          </a:blip>
          <a:srcRect l="-111708" r="-111708"/>
          <a:stretch>
            <a:fillRect/>
          </a:stretch>
        </p:blipFill>
        <p:spPr>
          <a:xfrm>
            <a:off x="457200" y="455590"/>
            <a:ext cx="8229600" cy="5670574"/>
          </a:xfrm>
        </p:spPr>
      </p:pic>
    </p:spTree>
    <p:extLst>
      <p:ext uri="{BB962C8B-B14F-4D97-AF65-F5344CB8AC3E}">
        <p14:creationId xmlns:p14="http://schemas.microsoft.com/office/powerpoint/2010/main" val="381082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1131612"/>
            <a:ext cx="4572000" cy="6740308"/>
          </a:xfrm>
          <a:prstGeom prst="rect">
            <a:avLst/>
          </a:prstGeom>
        </p:spPr>
        <p:txBody>
          <a:bodyPr>
            <a:spAutoFit/>
          </a:bodyPr>
          <a:lstStyle/>
          <a:p>
            <a:endParaRPr lang="en-US" dirty="0"/>
          </a:p>
          <a:p>
            <a:r>
              <a:rPr lang="en-US" dirty="0"/>
              <a:t>1. Facebook Advertising</a:t>
            </a:r>
          </a:p>
          <a:p>
            <a:r>
              <a:rPr lang="en-US" dirty="0"/>
              <a:t>Facebook is THE universal social media network.</a:t>
            </a:r>
          </a:p>
          <a:p>
            <a:endParaRPr lang="en-US" dirty="0"/>
          </a:p>
          <a:p>
            <a:r>
              <a:rPr lang="en-US" dirty="0"/>
              <a:t>With more than 2 billion monthly users, Facebook hosts over a quarter of the world’s population, providing advertisers with an unparalleled opportunity to reach virtually anyone and everyone.</a:t>
            </a:r>
          </a:p>
          <a:p>
            <a:endParaRPr lang="en-US" dirty="0"/>
          </a:p>
          <a:p>
            <a:endParaRPr lang="en-US" dirty="0"/>
          </a:p>
          <a:p>
            <a:r>
              <a:rPr lang="en-US" dirty="0"/>
              <a:t>Where Facebook Advertising Shines</a:t>
            </a:r>
          </a:p>
          <a:p>
            <a:r>
              <a:rPr lang="en-US" dirty="0"/>
              <a:t>When it comes to ecommerce, Facebook excels at lead generation.</a:t>
            </a:r>
          </a:p>
          <a:p>
            <a:endParaRPr lang="en-US" dirty="0"/>
          </a:p>
          <a:p>
            <a:r>
              <a:rPr lang="en-US" dirty="0"/>
              <a:t>If you want email addresses, Facebook is the place to go, with many advertisers reporting costs below $1 per lead.</a:t>
            </a:r>
          </a:p>
          <a:p>
            <a:endParaRPr lang="en-US" dirty="0"/>
          </a:p>
          <a:p>
            <a:r>
              <a:rPr lang="en-US" dirty="0"/>
              <a:t>The most common model used is to run a Facebook ad directly into a high-converting landing page offering some variety of a free lead magnet or bundle product.</a:t>
            </a:r>
          </a:p>
        </p:txBody>
      </p:sp>
      <p:sp>
        <p:nvSpPr>
          <p:cNvPr id="7" name="Rectangle 6"/>
          <p:cNvSpPr/>
          <p:nvPr/>
        </p:nvSpPr>
        <p:spPr>
          <a:xfrm>
            <a:off x="603998" y="225575"/>
            <a:ext cx="7903881" cy="5139869"/>
          </a:xfrm>
          <a:prstGeom prst="rect">
            <a:avLst/>
          </a:prstGeom>
        </p:spPr>
        <p:txBody>
          <a:bodyPr wrap="square">
            <a:spAutoFit/>
          </a:bodyPr>
          <a:lstStyle/>
          <a:p>
            <a:r>
              <a:rPr lang="en-US" sz="4400" dirty="0" smtClean="0">
                <a:latin typeface="Eurostile"/>
                <a:cs typeface="Eurostile"/>
              </a:rPr>
              <a:t>Common content ‘</a:t>
            </a:r>
            <a:r>
              <a:rPr lang="en-US" sz="4400" dirty="0" err="1" smtClean="0">
                <a:latin typeface="Eurostile"/>
                <a:cs typeface="Eurostile"/>
              </a:rPr>
              <a:t>sweetners</a:t>
            </a:r>
            <a:r>
              <a:rPr lang="en-US" sz="4400" dirty="0" smtClean="0">
                <a:latin typeface="Eurostile"/>
                <a:cs typeface="Eurostile"/>
              </a:rPr>
              <a:t>’ for advertising Facebook campaigns: </a:t>
            </a:r>
          </a:p>
          <a:p>
            <a:endParaRPr lang="en-US" sz="4400" dirty="0">
              <a:latin typeface="Eurostile"/>
              <a:cs typeface="Eurostile"/>
            </a:endParaRPr>
          </a:p>
          <a:p>
            <a:pPr marL="457200" indent="-457200">
              <a:buFont typeface="Arial"/>
              <a:buChar char="•"/>
            </a:pPr>
            <a:r>
              <a:rPr lang="en-US" sz="2800" dirty="0" smtClean="0">
                <a:latin typeface="Eurostile"/>
                <a:cs typeface="Eurostile"/>
              </a:rPr>
              <a:t>Whitepapers</a:t>
            </a:r>
            <a:endParaRPr lang="en-US" sz="2800" dirty="0">
              <a:latin typeface="Eurostile"/>
              <a:cs typeface="Eurostile"/>
            </a:endParaRPr>
          </a:p>
          <a:p>
            <a:pPr marL="457200" indent="-457200">
              <a:buFont typeface="Arial"/>
              <a:buChar char="•"/>
            </a:pPr>
            <a:r>
              <a:rPr lang="en-US" sz="2800" dirty="0" err="1" smtClean="0">
                <a:latin typeface="Eurostile"/>
                <a:cs typeface="Eurostile"/>
              </a:rPr>
              <a:t>Ebooks</a:t>
            </a:r>
            <a:endParaRPr lang="en-US" sz="2800" dirty="0">
              <a:latin typeface="Eurostile"/>
              <a:cs typeface="Eurostile"/>
            </a:endParaRPr>
          </a:p>
          <a:p>
            <a:pPr marL="457200" indent="-457200">
              <a:buFont typeface="Arial"/>
              <a:buChar char="•"/>
            </a:pPr>
            <a:r>
              <a:rPr lang="en-US" sz="2800" dirty="0">
                <a:latin typeface="Eurostile"/>
                <a:cs typeface="Eurostile"/>
              </a:rPr>
              <a:t>Product </a:t>
            </a:r>
            <a:r>
              <a:rPr lang="en-US" sz="2800" dirty="0" smtClean="0">
                <a:latin typeface="Eurostile"/>
                <a:cs typeface="Eurostile"/>
              </a:rPr>
              <a:t>vouchers </a:t>
            </a:r>
            <a:endParaRPr lang="en-US" sz="2800" dirty="0">
              <a:latin typeface="Eurostile"/>
              <a:cs typeface="Eurostile"/>
            </a:endParaRPr>
          </a:p>
          <a:p>
            <a:pPr marL="457200" indent="-457200">
              <a:buFont typeface="Arial"/>
              <a:buChar char="•"/>
            </a:pPr>
            <a:r>
              <a:rPr lang="en-US" sz="2800" dirty="0" err="1">
                <a:latin typeface="Eurostile"/>
                <a:cs typeface="Eurostile"/>
              </a:rPr>
              <a:t>Sitewide</a:t>
            </a:r>
            <a:r>
              <a:rPr lang="en-US" sz="2800" dirty="0">
                <a:latin typeface="Eurostile"/>
                <a:cs typeface="Eurostile"/>
              </a:rPr>
              <a:t> </a:t>
            </a:r>
            <a:r>
              <a:rPr lang="en-US" sz="2800" dirty="0" smtClean="0">
                <a:latin typeface="Eurostile"/>
                <a:cs typeface="Eurostile"/>
              </a:rPr>
              <a:t>discounts</a:t>
            </a:r>
            <a:endParaRPr lang="en-US" sz="2800" dirty="0">
              <a:latin typeface="Eurostile"/>
              <a:cs typeface="Eurostile"/>
            </a:endParaRPr>
          </a:p>
          <a:p>
            <a:pPr marL="457200" indent="-457200">
              <a:buFont typeface="Arial"/>
              <a:buChar char="•"/>
            </a:pPr>
            <a:r>
              <a:rPr lang="en-US" sz="2800" dirty="0">
                <a:latin typeface="Eurostile"/>
                <a:cs typeface="Eurostile"/>
              </a:rPr>
              <a:t>Limited-time </a:t>
            </a:r>
            <a:r>
              <a:rPr lang="en-US" sz="2800" dirty="0" smtClean="0">
                <a:latin typeface="Eurostile"/>
                <a:cs typeface="Eurostile"/>
              </a:rPr>
              <a:t>offers</a:t>
            </a:r>
            <a:endParaRPr lang="en-US" sz="2800" dirty="0">
              <a:latin typeface="Eurostile"/>
              <a:cs typeface="Eurostile"/>
            </a:endParaRPr>
          </a:p>
          <a:p>
            <a:pPr marL="457200" indent="-457200">
              <a:buFont typeface="Arial"/>
              <a:buChar char="•"/>
            </a:pPr>
            <a:r>
              <a:rPr lang="en-US" sz="2800" dirty="0" smtClean="0">
                <a:latin typeface="Eurostile"/>
                <a:cs typeface="Eurostile"/>
              </a:rPr>
              <a:t>Giveaways</a:t>
            </a:r>
            <a:endParaRPr lang="en-US" sz="2800" dirty="0">
              <a:latin typeface="Eurostile"/>
              <a:cs typeface="Eurostile"/>
            </a:endParaRPr>
          </a:p>
          <a:p>
            <a:pPr marL="457200" indent="-457200">
              <a:buFont typeface="Arial"/>
              <a:buChar char="•"/>
            </a:pPr>
            <a:r>
              <a:rPr lang="en-US" sz="2800" dirty="0">
                <a:latin typeface="Eurostile"/>
                <a:cs typeface="Eurostile"/>
              </a:rPr>
              <a:t>Free </a:t>
            </a:r>
            <a:r>
              <a:rPr lang="en-US" sz="2800" dirty="0" smtClean="0">
                <a:latin typeface="Eurostile"/>
                <a:cs typeface="Eurostile"/>
              </a:rPr>
              <a:t>shipping</a:t>
            </a:r>
            <a:endParaRPr lang="en-US" sz="2800" dirty="0">
              <a:latin typeface="Eurostile"/>
              <a:cs typeface="Eurostile"/>
            </a:endParaRPr>
          </a:p>
        </p:txBody>
      </p:sp>
    </p:spTree>
    <p:extLst>
      <p:ext uri="{BB962C8B-B14F-4D97-AF65-F5344CB8AC3E}">
        <p14:creationId xmlns:p14="http://schemas.microsoft.com/office/powerpoint/2010/main" val="259909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vs-facebook-facebook-ads-concep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4047" y="657412"/>
            <a:ext cx="7315200" cy="5092700"/>
          </a:xfrm>
          <a:prstGeom prst="rect">
            <a:avLst/>
          </a:prstGeom>
        </p:spPr>
      </p:pic>
    </p:spTree>
    <p:extLst>
      <p:ext uri="{BB962C8B-B14F-4D97-AF65-F5344CB8AC3E}">
        <p14:creationId xmlns:p14="http://schemas.microsoft.com/office/powerpoint/2010/main" val="411974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27 at 21.55.33.png"/>
          <p:cNvPicPr>
            <a:picLocks noGrp="1" noChangeAspect="1"/>
          </p:cNvPicPr>
          <p:nvPr>
            <p:ph idx="1"/>
          </p:nvPr>
        </p:nvPicPr>
        <p:blipFill>
          <a:blip r:embed="rId2" cstate="screen">
            <a:extLst>
              <a:ext uri="{28A0092B-C50C-407E-A947-70E740481C1C}">
                <a14:useLocalDpi xmlns:a14="http://schemas.microsoft.com/office/drawing/2010/main"/>
              </a:ext>
            </a:extLst>
          </a:blip>
          <a:srcRect l="-4196" r="-4196"/>
          <a:stretch>
            <a:fillRect/>
          </a:stretch>
        </p:blipFill>
        <p:spPr/>
      </p:pic>
    </p:spTree>
    <p:extLst>
      <p:ext uri="{BB962C8B-B14F-4D97-AF65-F5344CB8AC3E}">
        <p14:creationId xmlns:p14="http://schemas.microsoft.com/office/powerpoint/2010/main" val="162692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647" y="537882"/>
            <a:ext cx="8187765" cy="3139321"/>
          </a:xfrm>
          <a:prstGeom prst="rect">
            <a:avLst/>
          </a:prstGeom>
        </p:spPr>
        <p:txBody>
          <a:bodyPr wrap="square">
            <a:spAutoFit/>
          </a:bodyPr>
          <a:lstStyle/>
          <a:p>
            <a:r>
              <a:rPr lang="en-GB" b="1" dirty="0">
                <a:latin typeface="Eurostile"/>
                <a:cs typeface="Eurostile"/>
              </a:rPr>
              <a:t>How do I create a Facebook ad</a:t>
            </a:r>
            <a:r>
              <a:rPr lang="en-GB" b="1" dirty="0" smtClean="0">
                <a:latin typeface="Eurostile"/>
                <a:cs typeface="Eurostile"/>
              </a:rPr>
              <a:t>?</a:t>
            </a:r>
          </a:p>
          <a:p>
            <a:endParaRPr lang="en-GB" b="1" dirty="0">
              <a:latin typeface="Eurostile"/>
              <a:cs typeface="Eurostile"/>
            </a:endParaRPr>
          </a:p>
          <a:p>
            <a:r>
              <a:rPr lang="en-GB" dirty="0">
                <a:latin typeface="Eurostile"/>
                <a:cs typeface="Eurostile"/>
              </a:rPr>
              <a:t>You can create a Facebook ad using ad creation in </a:t>
            </a:r>
            <a:r>
              <a:rPr lang="en-GB" dirty="0">
                <a:latin typeface="Eurostile"/>
                <a:cs typeface="Eurostile"/>
                <a:hlinkClick r:id="rId2"/>
              </a:rPr>
              <a:t>Ads Manager</a:t>
            </a:r>
            <a:r>
              <a:rPr lang="en-GB" dirty="0">
                <a:latin typeface="Eurostile"/>
                <a:cs typeface="Eurostile"/>
              </a:rPr>
              <a:t> </a:t>
            </a:r>
            <a:endParaRPr lang="en-GB" dirty="0" smtClean="0">
              <a:latin typeface="Eurostile"/>
              <a:cs typeface="Eurostile"/>
            </a:endParaRPr>
          </a:p>
          <a:p>
            <a:endParaRPr lang="en-GB" dirty="0">
              <a:latin typeface="Eurostile"/>
              <a:cs typeface="Eurostile"/>
            </a:endParaRPr>
          </a:p>
          <a:p>
            <a:r>
              <a:rPr lang="en-GB" dirty="0">
                <a:latin typeface="Eurostile"/>
                <a:cs typeface="Eurostile"/>
              </a:rPr>
              <a:t>To do this</a:t>
            </a:r>
            <a:r>
              <a:rPr lang="en-GB" dirty="0" smtClean="0">
                <a:latin typeface="Eurostile"/>
                <a:cs typeface="Eurostile"/>
              </a:rPr>
              <a:t>:</a:t>
            </a:r>
          </a:p>
          <a:p>
            <a:endParaRPr lang="en-GB" dirty="0">
              <a:latin typeface="Eurostile"/>
              <a:cs typeface="Eurostile"/>
            </a:endParaRPr>
          </a:p>
          <a:p>
            <a:pPr lvl="0"/>
            <a:r>
              <a:rPr lang="en-GB" dirty="0">
                <a:latin typeface="Eurostile"/>
                <a:cs typeface="Eurostile"/>
              </a:rPr>
              <a:t>From Ads Manager, click </a:t>
            </a:r>
            <a:r>
              <a:rPr lang="en-GB" b="1" dirty="0">
                <a:latin typeface="Eurostile"/>
                <a:cs typeface="Eurostile"/>
              </a:rPr>
              <a:t>Create Campaign</a:t>
            </a:r>
            <a:r>
              <a:rPr lang="en-GB" dirty="0" smtClean="0">
                <a:latin typeface="Eurostile"/>
                <a:cs typeface="Eurostile"/>
              </a:rPr>
              <a:t>.</a:t>
            </a:r>
          </a:p>
          <a:p>
            <a:pPr lvl="0"/>
            <a:endParaRPr lang="en-GB" dirty="0">
              <a:latin typeface="Eurostile"/>
              <a:cs typeface="Eurostile"/>
            </a:endParaRPr>
          </a:p>
          <a:p>
            <a:pPr lvl="0"/>
            <a:r>
              <a:rPr lang="en-GB" dirty="0">
                <a:latin typeface="Eurostile"/>
                <a:cs typeface="Eurostile"/>
              </a:rPr>
              <a:t>Choose an advertising objective. For example, if you want to create an ad to increase traffic to your website or get more people to download your app, select </a:t>
            </a:r>
            <a:r>
              <a:rPr lang="en-GB" b="1" dirty="0">
                <a:latin typeface="Eurostile"/>
                <a:cs typeface="Eurostile"/>
              </a:rPr>
              <a:t>Traffic</a:t>
            </a:r>
            <a:r>
              <a:rPr lang="en-GB" dirty="0">
                <a:latin typeface="Eurostile"/>
                <a:cs typeface="Eurostile"/>
              </a:rPr>
              <a:t> under the Consideration column. Learn more about choosing </a:t>
            </a:r>
            <a:r>
              <a:rPr lang="en-GB" dirty="0">
                <a:latin typeface="Eurostile"/>
                <a:cs typeface="Eurostile"/>
                <a:hlinkClick r:id="rId3"/>
              </a:rPr>
              <a:t>advertising objectives</a:t>
            </a:r>
            <a:r>
              <a:rPr lang="en-GB" dirty="0">
                <a:latin typeface="Eurostile"/>
                <a:cs typeface="Eurostile"/>
              </a:rPr>
              <a:t>.</a:t>
            </a:r>
          </a:p>
        </p:txBody>
      </p:sp>
    </p:spTree>
    <p:extLst>
      <p:ext uri="{BB962C8B-B14F-4D97-AF65-F5344CB8AC3E}">
        <p14:creationId xmlns:p14="http://schemas.microsoft.com/office/powerpoint/2010/main" val="404451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scontent-lht6-1.xx.fbcdn.net/v/t39.2365-6/15727755_731351390347723_2086300193896005632_n.png?oh=3bf09bc4d3ca74f7a187a5bf0932a143&amp;oe=5AC7C23C"/>
          <p:cNvPicPr/>
          <p:nvPr/>
        </p:nvPicPr>
        <p:blipFill>
          <a:blip r:embed="rId2">
            <a:extLst>
              <a:ext uri="{28A0092B-C50C-407E-A947-70E740481C1C}">
                <a14:useLocalDpi xmlns:a14="http://schemas.microsoft.com/office/drawing/2010/main"/>
              </a:ext>
            </a:extLst>
          </a:blip>
          <a:srcRect/>
          <a:stretch>
            <a:fillRect/>
          </a:stretch>
        </p:blipFill>
        <p:spPr bwMode="auto">
          <a:xfrm>
            <a:off x="1240118" y="806823"/>
            <a:ext cx="6693647" cy="5020235"/>
          </a:xfrm>
          <a:prstGeom prst="rect">
            <a:avLst/>
          </a:prstGeom>
          <a:noFill/>
          <a:ln>
            <a:noFill/>
          </a:ln>
        </p:spPr>
      </p:pic>
    </p:spTree>
    <p:extLst>
      <p:ext uri="{BB962C8B-B14F-4D97-AF65-F5344CB8AC3E}">
        <p14:creationId xmlns:p14="http://schemas.microsoft.com/office/powerpoint/2010/main" val="138540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706" y="582706"/>
            <a:ext cx="7336118" cy="2862323"/>
          </a:xfrm>
          <a:prstGeom prst="rect">
            <a:avLst/>
          </a:prstGeom>
        </p:spPr>
        <p:txBody>
          <a:bodyPr wrap="square">
            <a:spAutoFit/>
          </a:bodyPr>
          <a:lstStyle/>
          <a:p>
            <a:pPr lvl="0"/>
            <a:r>
              <a:rPr lang="en-GB" dirty="0">
                <a:latin typeface="Eurostile"/>
                <a:cs typeface="Eurostile"/>
              </a:rPr>
              <a:t>Click </a:t>
            </a:r>
            <a:r>
              <a:rPr lang="en-GB" b="1" dirty="0">
                <a:latin typeface="Eurostile"/>
                <a:cs typeface="Eurostile"/>
              </a:rPr>
              <a:t>Continue</a:t>
            </a:r>
            <a:r>
              <a:rPr lang="en-GB" dirty="0">
                <a:latin typeface="Eurostile"/>
                <a:cs typeface="Eurostile"/>
              </a:rPr>
              <a:t>. In the next steps, you can choose to advertise your Page, business, website, or event and then choose the audience, budget, </a:t>
            </a:r>
            <a:r>
              <a:rPr lang="en-GB" dirty="0">
                <a:latin typeface="Eurostile"/>
                <a:cs typeface="Eurostile"/>
                <a:hlinkClick r:id="rId2"/>
              </a:rPr>
              <a:t>images</a:t>
            </a:r>
            <a:r>
              <a:rPr lang="en-GB" dirty="0">
                <a:latin typeface="Eurostile"/>
                <a:cs typeface="Eurostile"/>
              </a:rPr>
              <a:t> and text for your ad before placing your order</a:t>
            </a:r>
            <a:r>
              <a:rPr lang="en-GB" dirty="0" smtClean="0">
                <a:latin typeface="Eurostile"/>
                <a:cs typeface="Eurostile"/>
              </a:rPr>
              <a:t>.</a:t>
            </a:r>
          </a:p>
          <a:p>
            <a:pPr lvl="0"/>
            <a:endParaRPr lang="en-GB" dirty="0">
              <a:latin typeface="Eurostile"/>
              <a:cs typeface="Eurostile"/>
            </a:endParaRPr>
          </a:p>
          <a:p>
            <a:r>
              <a:rPr lang="en-GB" b="1" dirty="0">
                <a:latin typeface="Eurostile"/>
                <a:cs typeface="Eurostile"/>
              </a:rPr>
              <a:t>How should your story be told</a:t>
            </a:r>
            <a:r>
              <a:rPr lang="en-GB" b="1" dirty="0" smtClean="0">
                <a:latin typeface="Eurostile"/>
                <a:cs typeface="Eurostile"/>
              </a:rPr>
              <a:t>?</a:t>
            </a:r>
          </a:p>
          <a:p>
            <a:endParaRPr lang="en-GB" dirty="0">
              <a:latin typeface="Eurostile"/>
              <a:cs typeface="Eurostile"/>
            </a:endParaRPr>
          </a:p>
          <a:p>
            <a:pPr lvl="0"/>
            <a:r>
              <a:rPr lang="en-GB" dirty="0">
                <a:latin typeface="Eurostile"/>
                <a:cs typeface="Eurostile"/>
              </a:rPr>
              <a:t>Whether you want to use video, photo or text – or a combination of those elements – there's a Facebook advert format for every story. Our advert formats put your business goal front and centre, and they look great on every device and connection speed.</a:t>
            </a:r>
          </a:p>
        </p:txBody>
      </p:sp>
    </p:spTree>
    <p:extLst>
      <p:ext uri="{BB962C8B-B14F-4D97-AF65-F5344CB8AC3E}">
        <p14:creationId xmlns:p14="http://schemas.microsoft.com/office/powerpoint/2010/main" val="341122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Ashley1:Desktop:Screen Shot 2017-12-04 at 12.48.47.png"/>
          <p:cNvPicPr/>
          <p:nvPr/>
        </p:nvPicPr>
        <p:blipFill>
          <a:blip r:embed="rId2">
            <a:extLst>
              <a:ext uri="{28A0092B-C50C-407E-A947-70E740481C1C}">
                <a14:useLocalDpi xmlns:a14="http://schemas.microsoft.com/office/drawing/2010/main"/>
              </a:ext>
            </a:extLst>
          </a:blip>
          <a:srcRect/>
          <a:stretch>
            <a:fillRect/>
          </a:stretch>
        </p:blipFill>
        <p:spPr bwMode="auto">
          <a:xfrm>
            <a:off x="2510117" y="666750"/>
            <a:ext cx="4458074" cy="5668309"/>
          </a:xfrm>
          <a:prstGeom prst="rect">
            <a:avLst/>
          </a:prstGeom>
          <a:noFill/>
          <a:ln>
            <a:noFill/>
          </a:ln>
        </p:spPr>
      </p:pic>
    </p:spTree>
    <p:extLst>
      <p:ext uri="{BB962C8B-B14F-4D97-AF65-F5344CB8AC3E}">
        <p14:creationId xmlns:p14="http://schemas.microsoft.com/office/powerpoint/2010/main" val="177458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27 at 22.03.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6009" y="0"/>
            <a:ext cx="3179513" cy="6858000"/>
          </a:xfrm>
          <a:prstGeom prst="rect">
            <a:avLst/>
          </a:prstGeom>
        </p:spPr>
      </p:pic>
    </p:spTree>
    <p:extLst>
      <p:ext uri="{BB962C8B-B14F-4D97-AF65-F5344CB8AC3E}">
        <p14:creationId xmlns:p14="http://schemas.microsoft.com/office/powerpoint/2010/main" val="178287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28 at 09.01.38.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868495"/>
            <a:ext cx="8229600" cy="4525963"/>
          </a:xfrm>
        </p:spPr>
      </p:pic>
    </p:spTree>
    <p:extLst>
      <p:ext uri="{BB962C8B-B14F-4D97-AF65-F5344CB8AC3E}">
        <p14:creationId xmlns:p14="http://schemas.microsoft.com/office/powerpoint/2010/main" val="4463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latin typeface="Eurostile"/>
                <a:cs typeface="Eurostile"/>
              </a:rPr>
              <a:t>Assignment recap?</a:t>
            </a:r>
          </a:p>
          <a:p>
            <a:pPr marL="0" indent="0" algn="ctr">
              <a:buNone/>
            </a:pPr>
            <a:endParaRPr lang="en-US" dirty="0">
              <a:latin typeface="Eurostile"/>
              <a:cs typeface="Eurostile"/>
            </a:endParaRPr>
          </a:p>
          <a:p>
            <a:pPr marL="0" indent="0" algn="ctr">
              <a:buNone/>
            </a:pPr>
            <a:r>
              <a:rPr lang="en-US" dirty="0" smtClean="0">
                <a:latin typeface="Eurostile"/>
                <a:cs typeface="Eurostile"/>
              </a:rPr>
              <a:t>Next Monday I will be here from 6pm</a:t>
            </a:r>
            <a:r>
              <a:rPr lang="is-IS" dirty="0" smtClean="0">
                <a:latin typeface="Eurostile"/>
                <a:cs typeface="Eurostile"/>
              </a:rPr>
              <a:t>…</a:t>
            </a:r>
            <a:endParaRPr lang="en-US" dirty="0">
              <a:latin typeface="Eurostile"/>
              <a:cs typeface="Eurostile"/>
            </a:endParaRPr>
          </a:p>
        </p:txBody>
      </p:sp>
    </p:spTree>
    <p:extLst>
      <p:ext uri="{BB962C8B-B14F-4D97-AF65-F5344CB8AC3E}">
        <p14:creationId xmlns:p14="http://schemas.microsoft.com/office/powerpoint/2010/main" val="241649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28 at 09.01.56.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1255056"/>
            <a:ext cx="8229600" cy="4525963"/>
          </a:xfrm>
        </p:spPr>
      </p:pic>
    </p:spTree>
    <p:extLst>
      <p:ext uri="{BB962C8B-B14F-4D97-AF65-F5344CB8AC3E}">
        <p14:creationId xmlns:p14="http://schemas.microsoft.com/office/powerpoint/2010/main" val="229940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28 at 09.02.04.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9804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4205"/>
            <a:ext cx="8229600" cy="1143000"/>
          </a:xfrm>
        </p:spPr>
        <p:txBody>
          <a:bodyPr>
            <a:normAutofit/>
          </a:bodyPr>
          <a:lstStyle/>
          <a:p>
            <a:r>
              <a:rPr lang="en-US" sz="6000" dirty="0" smtClean="0">
                <a:latin typeface="Eurostile"/>
                <a:cs typeface="Eurostile"/>
              </a:rPr>
              <a:t>5 tips</a:t>
            </a:r>
            <a:r>
              <a:rPr lang="is-IS" sz="6000" dirty="0" smtClean="0">
                <a:latin typeface="Eurostile"/>
                <a:cs typeface="Eurostile"/>
              </a:rPr>
              <a:t>…</a:t>
            </a:r>
            <a:endParaRPr lang="en-US" sz="6000" dirty="0">
              <a:latin typeface="Eurostile"/>
              <a:cs typeface="Eurostile"/>
            </a:endParaRPr>
          </a:p>
        </p:txBody>
      </p:sp>
    </p:spTree>
    <p:extLst>
      <p:ext uri="{BB962C8B-B14F-4D97-AF65-F5344CB8AC3E}">
        <p14:creationId xmlns:p14="http://schemas.microsoft.com/office/powerpoint/2010/main" val="28767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Marketplace</a:t>
            </a:r>
            <a:endParaRPr lang="en-US" dirty="0"/>
          </a:p>
        </p:txBody>
      </p:sp>
      <p:pic>
        <p:nvPicPr>
          <p:cNvPr id="6" name="Content Placeholder 5" descr="Screen Shot 2018-02-27 at 22.05.45.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7007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4205"/>
            <a:ext cx="8229600" cy="1143000"/>
          </a:xfrm>
        </p:spPr>
        <p:txBody>
          <a:bodyPr>
            <a:normAutofit/>
          </a:bodyPr>
          <a:lstStyle/>
          <a:p>
            <a:r>
              <a:rPr lang="en-US" sz="6000" dirty="0" smtClean="0">
                <a:latin typeface="Eurostile"/>
                <a:cs typeface="Eurostile"/>
              </a:rPr>
              <a:t>5 tips</a:t>
            </a:r>
            <a:r>
              <a:rPr lang="is-IS" sz="6000" dirty="0" smtClean="0">
                <a:latin typeface="Eurostile"/>
                <a:cs typeface="Eurostile"/>
              </a:rPr>
              <a:t>…</a:t>
            </a:r>
            <a:endParaRPr lang="en-US" sz="6000" dirty="0">
              <a:latin typeface="Eurostile"/>
              <a:cs typeface="Eurostile"/>
            </a:endParaRPr>
          </a:p>
        </p:txBody>
      </p:sp>
    </p:spTree>
    <p:extLst>
      <p:ext uri="{BB962C8B-B14F-4D97-AF65-F5344CB8AC3E}">
        <p14:creationId xmlns:p14="http://schemas.microsoft.com/office/powerpoint/2010/main" val="2885010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eg"/>
          <p:cNvPicPr>
            <a:picLocks noGrp="1" noChangeAspect="1"/>
          </p:cNvPicPr>
          <p:nvPr>
            <p:ph idx="1"/>
          </p:nvPr>
        </p:nvPicPr>
        <p:blipFill>
          <a:blip r:embed="rId2" cstate="screen">
            <a:extLst>
              <a:ext uri="{28A0092B-C50C-407E-A947-70E740481C1C}">
                <a14:useLocalDpi xmlns:a14="http://schemas.microsoft.com/office/drawing/2010/main"/>
              </a:ext>
            </a:extLst>
          </a:blip>
          <a:srcRect l="-40915" r="-40915"/>
          <a:stretch>
            <a:fillRect/>
          </a:stretch>
        </p:blipFill>
        <p:spPr>
          <a:xfrm>
            <a:off x="1743002" y="1100333"/>
            <a:ext cx="5660193" cy="3112888"/>
          </a:xfrm>
        </p:spPr>
      </p:pic>
    </p:spTree>
    <p:extLst>
      <p:ext uri="{BB962C8B-B14F-4D97-AF65-F5344CB8AC3E}">
        <p14:creationId xmlns:p14="http://schemas.microsoft.com/office/powerpoint/2010/main" val="1697469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2-27 at 22.18.4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972" y="717824"/>
            <a:ext cx="7581621" cy="4555968"/>
          </a:xfrm>
          <a:prstGeom prst="rect">
            <a:avLst/>
          </a:prstGeom>
        </p:spPr>
      </p:pic>
    </p:spTree>
    <p:extLst>
      <p:ext uri="{BB962C8B-B14F-4D97-AF65-F5344CB8AC3E}">
        <p14:creationId xmlns:p14="http://schemas.microsoft.com/office/powerpoint/2010/main" val="319109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41" y="302359"/>
            <a:ext cx="7620288" cy="6555641"/>
          </a:xfrm>
          <a:prstGeom prst="rect">
            <a:avLst/>
          </a:prstGeom>
        </p:spPr>
        <p:txBody>
          <a:bodyPr wrap="square">
            <a:spAutoFit/>
          </a:bodyPr>
          <a:lstStyle/>
          <a:p>
            <a:r>
              <a:rPr lang="en-US" sz="3500" dirty="0">
                <a:latin typeface="Eurostile"/>
                <a:cs typeface="Eurostile"/>
              </a:rPr>
              <a:t>Instagram Ads work on the same system as Facebook Ads. </a:t>
            </a:r>
            <a:endParaRPr lang="en-US" sz="3500" dirty="0" smtClean="0">
              <a:latin typeface="Eurostile"/>
              <a:cs typeface="Eurostile"/>
            </a:endParaRPr>
          </a:p>
          <a:p>
            <a:endParaRPr lang="en-US" sz="3500" dirty="0">
              <a:latin typeface="Eurostile"/>
              <a:cs typeface="Eurostile"/>
            </a:endParaRPr>
          </a:p>
          <a:p>
            <a:r>
              <a:rPr lang="en-US" sz="3500" dirty="0" smtClean="0">
                <a:latin typeface="Eurostile"/>
                <a:cs typeface="Eurostile"/>
              </a:rPr>
              <a:t>Costs </a:t>
            </a:r>
            <a:r>
              <a:rPr lang="en-US" sz="3500" dirty="0">
                <a:latin typeface="Eurostile"/>
                <a:cs typeface="Eurostile"/>
              </a:rPr>
              <a:t>depends on a few factors including your budget and whether you select Manual or Automatic bidding. </a:t>
            </a:r>
            <a:endParaRPr lang="en-US" sz="3500" dirty="0" smtClean="0">
              <a:latin typeface="Eurostile"/>
              <a:cs typeface="Eurostile"/>
            </a:endParaRPr>
          </a:p>
          <a:p>
            <a:endParaRPr lang="en-US" sz="3500" dirty="0">
              <a:latin typeface="Eurostile"/>
              <a:cs typeface="Eurostile"/>
            </a:endParaRPr>
          </a:p>
          <a:p>
            <a:r>
              <a:rPr lang="en-US" sz="3500" dirty="0" smtClean="0">
                <a:latin typeface="Eurostile"/>
                <a:cs typeface="Eurostile"/>
              </a:rPr>
              <a:t>An Instagram </a:t>
            </a:r>
            <a:r>
              <a:rPr lang="en-US" sz="3500" dirty="0">
                <a:latin typeface="Eurostile"/>
                <a:cs typeface="Eurostile"/>
              </a:rPr>
              <a:t>Ad will never cost you more than you have to spend, though. If you have a budget of </a:t>
            </a:r>
            <a:r>
              <a:rPr lang="en-US" sz="3500" dirty="0" smtClean="0">
                <a:latin typeface="Eurostile"/>
                <a:cs typeface="Eurostile"/>
              </a:rPr>
              <a:t>£10 </a:t>
            </a:r>
            <a:r>
              <a:rPr lang="en-US" sz="3500" dirty="0">
                <a:latin typeface="Eurostile"/>
                <a:cs typeface="Eurostile"/>
              </a:rPr>
              <a:t>per day, Instagram Ads will never cost you more than </a:t>
            </a:r>
            <a:r>
              <a:rPr lang="en-US" sz="3500" dirty="0" smtClean="0">
                <a:latin typeface="Eurostile"/>
                <a:cs typeface="Eurostile"/>
              </a:rPr>
              <a:t>£10 </a:t>
            </a:r>
            <a:r>
              <a:rPr lang="en-US" sz="3500" dirty="0">
                <a:latin typeface="Eurostile"/>
                <a:cs typeface="Eurostile"/>
              </a:rPr>
              <a:t>a day.</a:t>
            </a:r>
          </a:p>
        </p:txBody>
      </p:sp>
    </p:spTree>
    <p:extLst>
      <p:ext uri="{BB962C8B-B14F-4D97-AF65-F5344CB8AC3E}">
        <p14:creationId xmlns:p14="http://schemas.microsoft.com/office/powerpoint/2010/main" val="4950254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Types of Ads Available </a:t>
            </a:r>
            <a:endParaRPr lang="en-US" dirty="0">
              <a:latin typeface="Eurostile"/>
              <a:cs typeface="Eurostile"/>
            </a:endParaRPr>
          </a:p>
        </p:txBody>
      </p:sp>
      <p:sp>
        <p:nvSpPr>
          <p:cNvPr id="4" name="Rectangle 3"/>
          <p:cNvSpPr/>
          <p:nvPr/>
        </p:nvSpPr>
        <p:spPr>
          <a:xfrm>
            <a:off x="1131999" y="1587660"/>
            <a:ext cx="6750581" cy="369332"/>
          </a:xfrm>
          <a:prstGeom prst="rect">
            <a:avLst/>
          </a:prstGeom>
        </p:spPr>
        <p:txBody>
          <a:bodyPr wrap="square">
            <a:spAutoFit/>
          </a:bodyPr>
          <a:lstStyle/>
          <a:p>
            <a:r>
              <a:rPr lang="en-US" dirty="0" smtClean="0">
                <a:latin typeface="Eurostile"/>
                <a:cs typeface="Eurostile"/>
              </a:rPr>
              <a:t>Carousel </a:t>
            </a:r>
            <a:r>
              <a:rPr lang="en-US" dirty="0">
                <a:latin typeface="Eurostile"/>
                <a:cs typeface="Eurostile"/>
              </a:rPr>
              <a:t>Ads </a:t>
            </a:r>
            <a:r>
              <a:rPr lang="en-US" dirty="0" smtClean="0">
                <a:latin typeface="Eurostile"/>
                <a:cs typeface="Eurostile"/>
              </a:rPr>
              <a:t>-  </a:t>
            </a:r>
            <a:endParaRPr lang="en-US" dirty="0">
              <a:latin typeface="Eurostile"/>
              <a:cs typeface="Eurostile"/>
            </a:endParaRPr>
          </a:p>
        </p:txBody>
      </p:sp>
      <p:pic>
        <p:nvPicPr>
          <p:cNvPr id="5" name="Picture 4" descr="instagram-carousel-example.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120" y="1956992"/>
            <a:ext cx="2714344" cy="4661925"/>
          </a:xfrm>
          <a:prstGeom prst="rect">
            <a:avLst/>
          </a:prstGeom>
        </p:spPr>
      </p:pic>
    </p:spTree>
    <p:extLst>
      <p:ext uri="{BB962C8B-B14F-4D97-AF65-F5344CB8AC3E}">
        <p14:creationId xmlns:p14="http://schemas.microsoft.com/office/powerpoint/2010/main" val="12972452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512" y="537968"/>
            <a:ext cx="7247556" cy="369332"/>
          </a:xfrm>
          <a:prstGeom prst="rect">
            <a:avLst/>
          </a:prstGeom>
        </p:spPr>
        <p:txBody>
          <a:bodyPr wrap="square">
            <a:spAutoFit/>
          </a:bodyPr>
          <a:lstStyle/>
          <a:p>
            <a:r>
              <a:rPr lang="en-US" dirty="0">
                <a:latin typeface="Eurostile"/>
                <a:cs typeface="Eurostile"/>
              </a:rPr>
              <a:t>Carousel ads are ads with two or more scrollable images or videos.</a:t>
            </a:r>
          </a:p>
        </p:txBody>
      </p:sp>
      <p:sp>
        <p:nvSpPr>
          <p:cNvPr id="5" name="Rectangle 4"/>
          <p:cNvSpPr/>
          <p:nvPr/>
        </p:nvSpPr>
        <p:spPr>
          <a:xfrm>
            <a:off x="911121" y="1103221"/>
            <a:ext cx="7661703" cy="4801315"/>
          </a:xfrm>
          <a:prstGeom prst="rect">
            <a:avLst/>
          </a:prstGeom>
        </p:spPr>
        <p:txBody>
          <a:bodyPr wrap="square">
            <a:spAutoFit/>
          </a:bodyPr>
          <a:lstStyle/>
          <a:p>
            <a:r>
              <a:rPr lang="en-US" dirty="0">
                <a:latin typeface="Eurostile"/>
                <a:cs typeface="Eurostile"/>
              </a:rPr>
              <a:t>Next, fill up the text field with the caption you want for your Instagram ads. This caption will remain the same even when a person scrolls through your carousel ad.</a:t>
            </a:r>
          </a:p>
          <a:p>
            <a:endParaRPr lang="en-US" dirty="0">
              <a:latin typeface="Eurostile"/>
              <a:cs typeface="Eurostile"/>
            </a:endParaRPr>
          </a:p>
          <a:p>
            <a:r>
              <a:rPr lang="en-US" dirty="0">
                <a:latin typeface="Eurostile"/>
                <a:cs typeface="Eurostile"/>
              </a:rPr>
              <a:t>Carousel ad text</a:t>
            </a:r>
          </a:p>
          <a:p>
            <a:endParaRPr lang="en-US" dirty="0">
              <a:latin typeface="Eurostile"/>
              <a:cs typeface="Eurostile"/>
            </a:endParaRPr>
          </a:p>
          <a:p>
            <a:r>
              <a:rPr lang="en-US" dirty="0">
                <a:latin typeface="Eurostile"/>
                <a:cs typeface="Eurostile"/>
              </a:rPr>
              <a:t>The next step is to create the cards of your carousel ad. You can create up to 10 cards in a single ad. For each card,</a:t>
            </a:r>
          </a:p>
          <a:p>
            <a:endParaRPr lang="en-US" dirty="0">
              <a:latin typeface="Eurostile"/>
              <a:cs typeface="Eurostile"/>
            </a:endParaRPr>
          </a:p>
          <a:p>
            <a:r>
              <a:rPr lang="en-US" dirty="0">
                <a:latin typeface="Eurostile"/>
                <a:cs typeface="Eurostile"/>
              </a:rPr>
              <a:t>Upload an image, video, or slideshow (The specifications are all provided there.</a:t>
            </a:r>
            <a:r>
              <a:rPr lang="en-US" dirty="0" smtClean="0">
                <a:latin typeface="Eurostile"/>
                <a:cs typeface="Eurostile"/>
              </a:rPr>
              <a:t>)</a:t>
            </a:r>
          </a:p>
          <a:p>
            <a:r>
              <a:rPr lang="en-US" dirty="0" smtClean="0">
                <a:latin typeface="Eurostile"/>
                <a:cs typeface="Eurostile"/>
              </a:rPr>
              <a:t>Fill </a:t>
            </a:r>
            <a:r>
              <a:rPr lang="en-US" dirty="0">
                <a:latin typeface="Eurostile"/>
                <a:cs typeface="Eurostile"/>
              </a:rPr>
              <a:t>in the headline (This text will form the first line of your caption and will change as a person scrolls through your carousel ad. See the example above.</a:t>
            </a:r>
            <a:r>
              <a:rPr lang="en-US" dirty="0" smtClean="0">
                <a:latin typeface="Eurostile"/>
                <a:cs typeface="Eurostile"/>
              </a:rPr>
              <a:t>)</a:t>
            </a:r>
          </a:p>
          <a:p>
            <a:r>
              <a:rPr lang="en-US" dirty="0" smtClean="0">
                <a:latin typeface="Eurostile"/>
                <a:cs typeface="Eurostile"/>
              </a:rPr>
              <a:t>Leave </a:t>
            </a:r>
            <a:r>
              <a:rPr lang="en-US" dirty="0">
                <a:latin typeface="Eurostile"/>
                <a:cs typeface="Eurostile"/>
              </a:rPr>
              <a:t>the description blank (I believe this is for Facebook carousel ads.</a:t>
            </a:r>
            <a:r>
              <a:rPr lang="en-US" dirty="0" smtClean="0">
                <a:latin typeface="Eurostile"/>
                <a:cs typeface="Eurostile"/>
              </a:rPr>
              <a:t>)</a:t>
            </a:r>
          </a:p>
          <a:p>
            <a:r>
              <a:rPr lang="en-US" dirty="0" smtClean="0">
                <a:latin typeface="Eurostile"/>
                <a:cs typeface="Eurostile"/>
              </a:rPr>
              <a:t>Fill </a:t>
            </a:r>
            <a:r>
              <a:rPr lang="en-US" dirty="0">
                <a:latin typeface="Eurostile"/>
                <a:cs typeface="Eurostile"/>
              </a:rPr>
              <a:t>in the destination URL (This is the URL behind your call-to-action button)</a:t>
            </a:r>
            <a:r>
              <a:rPr lang="en-US" dirty="0" smtClean="0">
                <a:latin typeface="Eurostile"/>
                <a:cs typeface="Eurostile"/>
              </a:rPr>
              <a:t>.</a:t>
            </a:r>
          </a:p>
          <a:p>
            <a:endParaRPr lang="en-US" dirty="0">
              <a:latin typeface="Eurostile"/>
              <a:cs typeface="Eurostile"/>
            </a:endParaRPr>
          </a:p>
          <a:p>
            <a:r>
              <a:rPr lang="en-US" dirty="0">
                <a:latin typeface="Eurostile"/>
                <a:cs typeface="Eurostile"/>
              </a:rPr>
              <a:t>There are also some settings for the entire carousel ad.</a:t>
            </a:r>
          </a:p>
          <a:p>
            <a:endParaRPr lang="en-US" dirty="0"/>
          </a:p>
        </p:txBody>
      </p:sp>
    </p:spTree>
    <p:extLst>
      <p:ext uri="{BB962C8B-B14F-4D97-AF65-F5344CB8AC3E}">
        <p14:creationId xmlns:p14="http://schemas.microsoft.com/office/powerpoint/2010/main" val="221520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824" y="1305342"/>
            <a:ext cx="7171764" cy="4431983"/>
          </a:xfrm>
          <a:prstGeom prst="rect">
            <a:avLst/>
          </a:prstGeom>
        </p:spPr>
        <p:txBody>
          <a:bodyPr wrap="square">
            <a:spAutoFit/>
          </a:bodyPr>
          <a:lstStyle/>
          <a:p>
            <a:r>
              <a:rPr lang="en-US" sz="4400" dirty="0">
                <a:latin typeface="Eurostile"/>
                <a:cs typeface="Eurostile"/>
              </a:rPr>
              <a:t>Social advertising is advertising that relies on social information or networks in generating, targeting, and delivering marketing communications</a:t>
            </a:r>
            <a:r>
              <a:rPr lang="en-US" sz="4400" dirty="0" smtClean="0">
                <a:latin typeface="Eurostile"/>
                <a:cs typeface="Eurostile"/>
              </a:rPr>
              <a:t>. </a:t>
            </a:r>
          </a:p>
          <a:p>
            <a:endParaRPr lang="en-US" dirty="0" smtClean="0"/>
          </a:p>
        </p:txBody>
      </p:sp>
    </p:spTree>
    <p:extLst>
      <p:ext uri="{BB962C8B-B14F-4D97-AF65-F5344CB8AC3E}">
        <p14:creationId xmlns:p14="http://schemas.microsoft.com/office/powerpoint/2010/main" val="3085984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829" y="924984"/>
            <a:ext cx="7758336" cy="2862323"/>
          </a:xfrm>
          <a:prstGeom prst="rect">
            <a:avLst/>
          </a:prstGeom>
        </p:spPr>
        <p:txBody>
          <a:bodyPr wrap="square">
            <a:spAutoFit/>
          </a:bodyPr>
          <a:lstStyle/>
          <a:p>
            <a:r>
              <a:rPr lang="en-US" dirty="0">
                <a:latin typeface="Eurostile"/>
                <a:cs typeface="Eurostile"/>
              </a:rPr>
              <a:t>Ignore the See More URL and See More Display URL fields (They are for Facebook carousel ads which have an end card.</a:t>
            </a:r>
            <a:r>
              <a:rPr lang="en-US" dirty="0" smtClean="0">
                <a:latin typeface="Eurostile"/>
                <a:cs typeface="Eurostile"/>
              </a:rPr>
              <a:t>)</a:t>
            </a:r>
          </a:p>
          <a:p>
            <a:endParaRPr lang="en-US" dirty="0">
              <a:latin typeface="Eurostile"/>
              <a:cs typeface="Eurostile"/>
            </a:endParaRPr>
          </a:p>
          <a:p>
            <a:r>
              <a:rPr lang="en-US" dirty="0" smtClean="0">
                <a:latin typeface="Eurostile"/>
                <a:cs typeface="Eurostile"/>
              </a:rPr>
              <a:t>Select </a:t>
            </a:r>
            <a:r>
              <a:rPr lang="en-US" dirty="0">
                <a:latin typeface="Eurostile"/>
                <a:cs typeface="Eurostile"/>
              </a:rPr>
              <a:t>the most appropriate call-to-action button (This will be the same for every card of the carousel ad.)</a:t>
            </a:r>
          </a:p>
          <a:p>
            <a:r>
              <a:rPr lang="en-US" dirty="0">
                <a:latin typeface="Eurostile"/>
                <a:cs typeface="Eurostile"/>
              </a:rPr>
              <a:t>Carousel ad cards</a:t>
            </a:r>
          </a:p>
          <a:p>
            <a:endParaRPr lang="en-US" dirty="0">
              <a:latin typeface="Eurostile"/>
              <a:cs typeface="Eurostile"/>
            </a:endParaRPr>
          </a:p>
          <a:p>
            <a:r>
              <a:rPr lang="en-US" dirty="0">
                <a:latin typeface="Eurostile"/>
                <a:cs typeface="Eurostile"/>
              </a:rPr>
              <a:t>Tip: Facebook has a great resource and FAQ site for carousel ads. There are examples, best practices guides, design recommendations, and more.</a:t>
            </a:r>
          </a:p>
          <a:p>
            <a:endParaRPr lang="en-US" dirty="0">
              <a:latin typeface="Eurostile"/>
              <a:cs typeface="Eurostile"/>
            </a:endParaRPr>
          </a:p>
        </p:txBody>
      </p:sp>
    </p:spTree>
    <p:extLst>
      <p:ext uri="{BB962C8B-B14F-4D97-AF65-F5344CB8AC3E}">
        <p14:creationId xmlns:p14="http://schemas.microsoft.com/office/powerpoint/2010/main" val="280524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ousel-ad-card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47825" y="0"/>
            <a:ext cx="3602099" cy="6858000"/>
          </a:xfrm>
          <a:prstGeom prst="rect">
            <a:avLst/>
          </a:prstGeom>
        </p:spPr>
      </p:pic>
    </p:spTree>
    <p:extLst>
      <p:ext uri="{BB962C8B-B14F-4D97-AF65-F5344CB8AC3E}">
        <p14:creationId xmlns:p14="http://schemas.microsoft.com/office/powerpoint/2010/main" val="968601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Image Ad</a:t>
            </a:r>
            <a:endParaRPr lang="en-US" dirty="0"/>
          </a:p>
        </p:txBody>
      </p:sp>
      <p:pic>
        <p:nvPicPr>
          <p:cNvPr id="4" name="Picture 3" descr="single-image-exampl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4248" y="1417638"/>
            <a:ext cx="2793436" cy="4804397"/>
          </a:xfrm>
          <a:prstGeom prst="rect">
            <a:avLst/>
          </a:prstGeom>
        </p:spPr>
      </p:pic>
    </p:spTree>
    <p:extLst>
      <p:ext uri="{BB962C8B-B14F-4D97-AF65-F5344CB8AC3E}">
        <p14:creationId xmlns:p14="http://schemas.microsoft.com/office/powerpoint/2010/main" val="2773728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341" y="621260"/>
            <a:ext cx="8301903" cy="5509200"/>
          </a:xfrm>
          <a:prstGeom prst="rect">
            <a:avLst/>
          </a:prstGeom>
        </p:spPr>
        <p:txBody>
          <a:bodyPr wrap="square">
            <a:spAutoFit/>
          </a:bodyPr>
          <a:lstStyle/>
          <a:p>
            <a:r>
              <a:rPr lang="en-US" sz="4400" dirty="0">
                <a:latin typeface="Eurostile"/>
                <a:cs typeface="Eurostile"/>
              </a:rPr>
              <a:t>Then, the main field to fill up is the text field (i.e. your caption for the ad). The caption may include up to 300 characters but note that characters after the third line will be truncated into an ellipsis (“…”). Facebook recommends using 125 characters.</a:t>
            </a:r>
          </a:p>
        </p:txBody>
      </p:sp>
    </p:spTree>
    <p:extLst>
      <p:ext uri="{BB962C8B-B14F-4D97-AF65-F5344CB8AC3E}">
        <p14:creationId xmlns:p14="http://schemas.microsoft.com/office/powerpoint/2010/main" val="8638536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4781" y="0"/>
            <a:ext cx="6203994" cy="2000548"/>
          </a:xfrm>
          <a:prstGeom prst="rect">
            <a:avLst/>
          </a:prstGeom>
        </p:spPr>
        <p:txBody>
          <a:bodyPr wrap="square">
            <a:spAutoFit/>
          </a:bodyPr>
          <a:lstStyle/>
          <a:p>
            <a:endParaRPr lang="en-US" dirty="0"/>
          </a:p>
          <a:p>
            <a:endParaRPr lang="en-US" dirty="0"/>
          </a:p>
          <a:p>
            <a:pPr algn="ctr"/>
            <a:r>
              <a:rPr lang="en-US" sz="4400" dirty="0">
                <a:latin typeface="Eurostile"/>
                <a:cs typeface="Eurostile"/>
              </a:rPr>
              <a:t>Picture and Interactive Navigation</a:t>
            </a:r>
          </a:p>
        </p:txBody>
      </p:sp>
      <p:pic>
        <p:nvPicPr>
          <p:cNvPr id="7" name="Picture 6" descr="Screen Shot 2018-02-28 at 10.58.44.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1460" y="2313491"/>
            <a:ext cx="7112000" cy="3987800"/>
          </a:xfrm>
          <a:prstGeom prst="rect">
            <a:avLst/>
          </a:prstGeom>
        </p:spPr>
      </p:pic>
    </p:spTree>
    <p:extLst>
      <p:ext uri="{BB962C8B-B14F-4D97-AF65-F5344CB8AC3E}">
        <p14:creationId xmlns:p14="http://schemas.microsoft.com/office/powerpoint/2010/main" val="117046793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30 Second Video Ad – Instagram stories</a:t>
            </a:r>
            <a:r>
              <a:rPr lang="is-IS" dirty="0" smtClean="0"/>
              <a:t>…</a:t>
            </a:r>
            <a:endParaRPr lang="en-US" dirty="0"/>
          </a:p>
        </p:txBody>
      </p:sp>
      <p:pic>
        <p:nvPicPr>
          <p:cNvPr id="4" name="Picture 3" descr="Screen Shot 2018-02-28 at 11.02.00.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721518"/>
            <a:ext cx="8089900" cy="4343400"/>
          </a:xfrm>
          <a:prstGeom prst="rect">
            <a:avLst/>
          </a:prstGeom>
        </p:spPr>
      </p:pic>
    </p:spTree>
    <p:extLst>
      <p:ext uri="{BB962C8B-B14F-4D97-AF65-F5344CB8AC3E}">
        <p14:creationId xmlns:p14="http://schemas.microsoft.com/office/powerpoint/2010/main" val="2224738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366" y="1380575"/>
            <a:ext cx="8296726" cy="3170099"/>
          </a:xfrm>
          <a:prstGeom prst="rect">
            <a:avLst/>
          </a:prstGeom>
        </p:spPr>
        <p:txBody>
          <a:bodyPr wrap="square">
            <a:spAutoFit/>
          </a:bodyPr>
          <a:lstStyle/>
          <a:p>
            <a:r>
              <a:rPr lang="en-US" sz="4000" dirty="0">
                <a:latin typeface="Eurostile"/>
                <a:cs typeface="Eurostile"/>
              </a:rPr>
              <a:t>In late 2015, Instagram opened up Instagram ads. Using the Facebook advertising system, marketers can now reach any specific segment of Instagram’s 600+ million users. </a:t>
            </a:r>
          </a:p>
        </p:txBody>
      </p:sp>
    </p:spTree>
    <p:extLst>
      <p:ext uri="{BB962C8B-B14F-4D97-AF65-F5344CB8AC3E}">
        <p14:creationId xmlns:p14="http://schemas.microsoft.com/office/powerpoint/2010/main" val="35887102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366" y="1380575"/>
            <a:ext cx="8296726" cy="3785652"/>
          </a:xfrm>
          <a:prstGeom prst="rect">
            <a:avLst/>
          </a:prstGeom>
        </p:spPr>
        <p:txBody>
          <a:bodyPr wrap="square">
            <a:spAutoFit/>
          </a:bodyPr>
          <a:lstStyle/>
          <a:p>
            <a:r>
              <a:rPr lang="en-US" sz="4000" dirty="0">
                <a:latin typeface="Eurostile"/>
                <a:cs typeface="Eurostile"/>
              </a:rPr>
              <a:t>And with 400 million people using Instagram every day, Instagram ads have become an enticing avenue for brands looking to increase engagement (and profits, too).</a:t>
            </a:r>
          </a:p>
          <a:p>
            <a:endParaRPr lang="en-US" sz="4000" dirty="0"/>
          </a:p>
        </p:txBody>
      </p:sp>
    </p:spTree>
    <p:extLst>
      <p:ext uri="{BB962C8B-B14F-4D97-AF65-F5344CB8AC3E}">
        <p14:creationId xmlns:p14="http://schemas.microsoft.com/office/powerpoint/2010/main" val="3817707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559" y="303726"/>
            <a:ext cx="7634093" cy="6247864"/>
          </a:xfrm>
          <a:prstGeom prst="rect">
            <a:avLst/>
          </a:prstGeom>
        </p:spPr>
        <p:txBody>
          <a:bodyPr wrap="square">
            <a:spAutoFit/>
          </a:bodyPr>
          <a:lstStyle/>
          <a:p>
            <a:pPr marL="571500" indent="-571500">
              <a:buFont typeface="Arial"/>
              <a:buChar char="•"/>
            </a:pPr>
            <a:r>
              <a:rPr lang="en-US" sz="4000" dirty="0">
                <a:latin typeface="Eurostile"/>
                <a:cs typeface="Eurostile"/>
              </a:rPr>
              <a:t>Choose a marketing </a:t>
            </a:r>
            <a:r>
              <a:rPr lang="en-US" sz="4000" dirty="0" smtClean="0">
                <a:latin typeface="Eurostile"/>
                <a:cs typeface="Eurostile"/>
              </a:rPr>
              <a:t>objective</a:t>
            </a:r>
          </a:p>
          <a:p>
            <a:pPr marL="571500" indent="-571500">
              <a:buFont typeface="Arial"/>
              <a:buChar char="•"/>
            </a:pPr>
            <a:r>
              <a:rPr lang="en-US" sz="4000" dirty="0" smtClean="0">
                <a:latin typeface="Eurostile"/>
                <a:cs typeface="Eurostile"/>
              </a:rPr>
              <a:t>Name </a:t>
            </a:r>
            <a:r>
              <a:rPr lang="en-US" sz="4000" dirty="0">
                <a:latin typeface="Eurostile"/>
                <a:cs typeface="Eurostile"/>
              </a:rPr>
              <a:t>your ad campaign(Some marketing objectives require additional steps here, which we’ll go through below.</a:t>
            </a:r>
            <a:r>
              <a:rPr lang="en-US" sz="4000" dirty="0" smtClean="0">
                <a:latin typeface="Eurostile"/>
                <a:cs typeface="Eurostile"/>
              </a:rPr>
              <a:t>)</a:t>
            </a:r>
          </a:p>
          <a:p>
            <a:pPr marL="571500" indent="-571500">
              <a:buFont typeface="Arial"/>
              <a:buChar char="•"/>
            </a:pPr>
            <a:r>
              <a:rPr lang="en-US" sz="4000" dirty="0" smtClean="0">
                <a:latin typeface="Eurostile"/>
                <a:cs typeface="Eurostile"/>
              </a:rPr>
              <a:t>Define </a:t>
            </a:r>
            <a:r>
              <a:rPr lang="en-US" sz="4000" dirty="0">
                <a:latin typeface="Eurostile"/>
                <a:cs typeface="Eurostile"/>
              </a:rPr>
              <a:t>your audience, placements, budget, and </a:t>
            </a:r>
            <a:r>
              <a:rPr lang="en-US" sz="4000" dirty="0" smtClean="0">
                <a:latin typeface="Eurostile"/>
                <a:cs typeface="Eurostile"/>
              </a:rPr>
              <a:t>schedule</a:t>
            </a:r>
          </a:p>
          <a:p>
            <a:pPr marL="571500" indent="-571500">
              <a:buFont typeface="Arial"/>
              <a:buChar char="•"/>
            </a:pPr>
            <a:r>
              <a:rPr lang="en-US" sz="4000" dirty="0" smtClean="0">
                <a:latin typeface="Eurostile"/>
                <a:cs typeface="Eurostile"/>
              </a:rPr>
              <a:t>Create </a:t>
            </a:r>
            <a:r>
              <a:rPr lang="en-US" sz="4000" dirty="0">
                <a:latin typeface="Eurostile"/>
                <a:cs typeface="Eurostile"/>
              </a:rPr>
              <a:t>the ad itself or use an existing post</a:t>
            </a:r>
          </a:p>
        </p:txBody>
      </p:sp>
    </p:spTree>
    <p:extLst>
      <p:ext uri="{BB962C8B-B14F-4D97-AF65-F5344CB8AC3E}">
        <p14:creationId xmlns:p14="http://schemas.microsoft.com/office/powerpoint/2010/main" val="886646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28 at 09.04.34.png"/>
          <p:cNvPicPr>
            <a:picLocks noGrp="1" noChangeAspect="1"/>
          </p:cNvPicPr>
          <p:nvPr>
            <p:ph idx="1"/>
          </p:nvPr>
        </p:nvPicPr>
        <p:blipFill>
          <a:blip r:embed="rId2" cstate="screen">
            <a:extLst>
              <a:ext uri="{28A0092B-C50C-407E-A947-70E740481C1C}">
                <a14:useLocalDpi xmlns:a14="http://schemas.microsoft.com/office/drawing/2010/main"/>
              </a:ext>
            </a:extLst>
          </a:blip>
          <a:srcRect l="-12809" r="-12809"/>
          <a:stretch>
            <a:fillRect/>
          </a:stretch>
        </p:blipFill>
        <p:spPr/>
      </p:pic>
    </p:spTree>
    <p:extLst>
      <p:ext uri="{BB962C8B-B14F-4D97-AF65-F5344CB8AC3E}">
        <p14:creationId xmlns:p14="http://schemas.microsoft.com/office/powerpoint/2010/main" val="230529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6681" y="938790"/>
            <a:ext cx="6598727" cy="4154983"/>
          </a:xfrm>
          <a:prstGeom prst="rect">
            <a:avLst/>
          </a:prstGeom>
        </p:spPr>
        <p:txBody>
          <a:bodyPr wrap="square">
            <a:spAutoFit/>
          </a:bodyPr>
          <a:lstStyle/>
          <a:p>
            <a:r>
              <a:rPr lang="en-US" sz="4400" dirty="0" smtClean="0">
                <a:latin typeface="Eurostile"/>
                <a:cs typeface="Eurostile"/>
              </a:rPr>
              <a:t>In 2017 Q1 more </a:t>
            </a:r>
            <a:r>
              <a:rPr lang="en-US" sz="4400" dirty="0">
                <a:latin typeface="Eurostile"/>
                <a:cs typeface="Eurostile"/>
              </a:rPr>
              <a:t>than 900 brands spend more than $130 million to advertise on Facebook, Instagram, </a:t>
            </a:r>
            <a:r>
              <a:rPr lang="en-US" sz="4400" dirty="0" err="1">
                <a:latin typeface="Eurostile"/>
                <a:cs typeface="Eurostile"/>
              </a:rPr>
              <a:t>Snapchat</a:t>
            </a:r>
            <a:r>
              <a:rPr lang="en-US" sz="4400" dirty="0">
                <a:latin typeface="Eurostile"/>
                <a:cs typeface="Eurostile"/>
              </a:rPr>
              <a:t>, </a:t>
            </a:r>
            <a:r>
              <a:rPr lang="en-US" sz="4400" dirty="0" err="1">
                <a:latin typeface="Eurostile"/>
                <a:cs typeface="Eurostile"/>
              </a:rPr>
              <a:t>Pinterest</a:t>
            </a:r>
            <a:r>
              <a:rPr lang="en-US" sz="4400" dirty="0">
                <a:latin typeface="Eurostile"/>
                <a:cs typeface="Eurostile"/>
              </a:rPr>
              <a:t> and LinkedIn</a:t>
            </a:r>
          </a:p>
        </p:txBody>
      </p:sp>
    </p:spTree>
    <p:extLst>
      <p:ext uri="{BB962C8B-B14F-4D97-AF65-F5344CB8AC3E}">
        <p14:creationId xmlns:p14="http://schemas.microsoft.com/office/powerpoint/2010/main" val="2951050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4 at 22.07.4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3432" y="2000250"/>
            <a:ext cx="5548467" cy="2296583"/>
          </a:xfrm>
          <a:prstGeom prst="rect">
            <a:avLst/>
          </a:prstGeom>
        </p:spPr>
      </p:pic>
    </p:spTree>
    <p:extLst>
      <p:ext uri="{BB962C8B-B14F-4D97-AF65-F5344CB8AC3E}">
        <p14:creationId xmlns:p14="http://schemas.microsoft.com/office/powerpoint/2010/main" val="2901216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917" y="629431"/>
            <a:ext cx="8022166" cy="5909310"/>
          </a:xfrm>
          <a:prstGeom prst="rect">
            <a:avLst/>
          </a:prstGeom>
        </p:spPr>
        <p:txBody>
          <a:bodyPr wrap="square">
            <a:spAutoFit/>
          </a:bodyPr>
          <a:lstStyle/>
          <a:p>
            <a:r>
              <a:rPr lang="en-US" sz="4000" b="1" dirty="0" smtClean="0">
                <a:latin typeface="Eurostile"/>
                <a:cs typeface="Eurostile"/>
              </a:rPr>
              <a:t>The current Google landscape </a:t>
            </a:r>
          </a:p>
          <a:p>
            <a:endParaRPr lang="en-US" sz="4000" dirty="0">
              <a:latin typeface="Eurostile"/>
              <a:cs typeface="Eurostile"/>
            </a:endParaRPr>
          </a:p>
          <a:p>
            <a:r>
              <a:rPr lang="en-US" sz="4000" dirty="0" smtClean="0">
                <a:latin typeface="Eurostile"/>
                <a:cs typeface="Eurostile"/>
              </a:rPr>
              <a:t>Did you know that every day Google processes over 40k search queries every second? </a:t>
            </a:r>
          </a:p>
          <a:p>
            <a:endParaRPr lang="en-US" sz="4000" dirty="0">
              <a:latin typeface="Eurostile"/>
              <a:cs typeface="Eurostile"/>
            </a:endParaRPr>
          </a:p>
          <a:p>
            <a:r>
              <a:rPr lang="en-US" sz="4000" dirty="0" smtClean="0">
                <a:latin typeface="Eurostile"/>
                <a:cs typeface="Eurostile"/>
              </a:rPr>
              <a:t>This equals to over 3.5 billion searches per day and 1.2 trillion searches per year worldwide</a:t>
            </a:r>
            <a:r>
              <a:rPr lang="en-US" sz="4000" dirty="0" smtClean="0"/>
              <a:t>. </a:t>
            </a:r>
          </a:p>
          <a:p>
            <a:endParaRPr lang="en-US" dirty="0"/>
          </a:p>
        </p:txBody>
      </p:sp>
    </p:spTree>
    <p:extLst>
      <p:ext uri="{BB962C8B-B14F-4D97-AF65-F5344CB8AC3E}">
        <p14:creationId xmlns:p14="http://schemas.microsoft.com/office/powerpoint/2010/main" val="4073082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rostile"/>
                <a:cs typeface="Eurostile"/>
              </a:rPr>
              <a:t>2016 v. 2017</a:t>
            </a:r>
            <a:endParaRPr lang="en-US" dirty="0">
              <a:latin typeface="Eurostile"/>
              <a:cs typeface="Eurostile"/>
            </a:endParaRPr>
          </a:p>
        </p:txBody>
      </p:sp>
      <p:pic>
        <p:nvPicPr>
          <p:cNvPr id="4" name="Content Placeholder 3" descr="Screen Shot 2017-11-14 at 22.11.34.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876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5168"/>
            <a:ext cx="8229600" cy="5850996"/>
          </a:xfrm>
        </p:spPr>
        <p:txBody>
          <a:bodyPr>
            <a:normAutofit/>
          </a:bodyPr>
          <a:lstStyle/>
          <a:p>
            <a:pPr marL="0" indent="0">
              <a:buNone/>
            </a:pPr>
            <a:r>
              <a:rPr lang="en-GB" b="1" dirty="0">
                <a:latin typeface="Eurostile"/>
                <a:cs typeface="Eurostile"/>
              </a:rPr>
              <a:t>What is Google Adwords and how does it work?</a:t>
            </a:r>
          </a:p>
          <a:p>
            <a:r>
              <a:rPr lang="en-GB" dirty="0" smtClean="0">
                <a:latin typeface="Eurostile"/>
                <a:cs typeface="Eurostile"/>
              </a:rPr>
              <a:t>Google Adwords is Google's own </a:t>
            </a:r>
            <a:r>
              <a:rPr lang="en-GB" dirty="0">
                <a:latin typeface="Eurostile"/>
                <a:cs typeface="Eurostile"/>
              </a:rPr>
              <a:t>advertising service which allows you to place search results for your website on a </a:t>
            </a:r>
            <a:r>
              <a:rPr lang="en-GB" b="1" dirty="0">
                <a:latin typeface="Eurostile"/>
                <a:cs typeface="Eurostile"/>
              </a:rPr>
              <a:t>search engine results page (SERP)</a:t>
            </a:r>
            <a:r>
              <a:rPr lang="en-GB" dirty="0">
                <a:latin typeface="Eurostile"/>
                <a:cs typeface="Eurostile"/>
              </a:rPr>
              <a:t> by paying for them.</a:t>
            </a:r>
          </a:p>
          <a:p>
            <a:r>
              <a:rPr lang="en-GB" dirty="0">
                <a:latin typeface="Eurostile"/>
                <a:cs typeface="Eurostile"/>
              </a:rPr>
              <a:t>There’s no need to wait for your new </a:t>
            </a:r>
            <a:r>
              <a:rPr lang="en-GB" dirty="0" smtClean="0">
                <a:latin typeface="Eurostile"/>
                <a:cs typeface="Eurostile"/>
              </a:rPr>
              <a:t>website </a:t>
            </a:r>
            <a:r>
              <a:rPr lang="en-GB" dirty="0">
                <a:latin typeface="Eurostile"/>
                <a:cs typeface="Eurostile"/>
              </a:rPr>
              <a:t>to work its way organically up the rankings. </a:t>
            </a:r>
            <a:endParaRPr lang="en-GB" dirty="0" smtClean="0">
              <a:latin typeface="Eurostile"/>
              <a:cs typeface="Eurostile"/>
            </a:endParaRPr>
          </a:p>
          <a:p>
            <a:r>
              <a:rPr lang="en-GB" dirty="0" smtClean="0">
                <a:latin typeface="Eurostile"/>
                <a:cs typeface="Eurostile"/>
              </a:rPr>
              <a:t>By </a:t>
            </a:r>
            <a:r>
              <a:rPr lang="en-GB" dirty="0">
                <a:latin typeface="Eurostile"/>
                <a:cs typeface="Eurostile"/>
              </a:rPr>
              <a:t>using paid search you can see immediate results and it’s not nearly as difficult to use or expensive as you may think.</a:t>
            </a:r>
          </a:p>
          <a:p>
            <a:pPr marL="0" indent="0">
              <a:buNone/>
            </a:pPr>
            <a:endParaRPr lang="en-US" dirty="0"/>
          </a:p>
        </p:txBody>
      </p:sp>
    </p:spTree>
    <p:extLst>
      <p:ext uri="{BB962C8B-B14F-4D97-AF65-F5344CB8AC3E}">
        <p14:creationId xmlns:p14="http://schemas.microsoft.com/office/powerpoint/2010/main" val="1928304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083" y="391004"/>
            <a:ext cx="8350250" cy="6001642"/>
          </a:xfrm>
          <a:prstGeom prst="rect">
            <a:avLst/>
          </a:prstGeom>
        </p:spPr>
        <p:txBody>
          <a:bodyPr wrap="square">
            <a:spAutoFit/>
          </a:bodyPr>
          <a:lstStyle/>
          <a:p>
            <a:r>
              <a:rPr lang="en-GB" sz="3200" b="1" dirty="0" smtClean="0">
                <a:latin typeface="Eurostile"/>
                <a:cs typeface="Eurostile"/>
              </a:rPr>
              <a:t>This essentially is called Paid Search</a:t>
            </a:r>
          </a:p>
          <a:p>
            <a:endParaRPr lang="en-GB" sz="3200" b="1" dirty="0">
              <a:latin typeface="Eurostile"/>
              <a:cs typeface="Eurostile"/>
            </a:endParaRPr>
          </a:p>
          <a:p>
            <a:r>
              <a:rPr lang="en-GB" sz="3200" dirty="0">
                <a:latin typeface="Eurostile"/>
                <a:cs typeface="Eurostile"/>
              </a:rPr>
              <a:t>Paid search is the term we use for advertising within the listings of a search engine. </a:t>
            </a:r>
            <a:endParaRPr lang="en-GB" sz="3200" dirty="0" smtClean="0">
              <a:latin typeface="Eurostile"/>
              <a:cs typeface="Eurostile"/>
            </a:endParaRPr>
          </a:p>
          <a:p>
            <a:endParaRPr lang="en-GB" sz="3200" dirty="0">
              <a:latin typeface="Eurostile"/>
              <a:cs typeface="Eurostile"/>
            </a:endParaRPr>
          </a:p>
          <a:p>
            <a:r>
              <a:rPr lang="en-GB" sz="3200" dirty="0" smtClean="0">
                <a:latin typeface="Eurostile"/>
                <a:cs typeface="Eurostile"/>
              </a:rPr>
              <a:t>These </a:t>
            </a:r>
            <a:r>
              <a:rPr lang="en-GB" sz="3200" dirty="0">
                <a:latin typeface="Eurostile"/>
                <a:cs typeface="Eurostile"/>
              </a:rPr>
              <a:t>normally appear at the top of a SERP or to the side, and increasingly look more and more like organic results. </a:t>
            </a:r>
            <a:endParaRPr lang="en-GB" sz="3200" dirty="0" smtClean="0">
              <a:latin typeface="Eurostile"/>
              <a:cs typeface="Eurostile"/>
            </a:endParaRPr>
          </a:p>
          <a:p>
            <a:endParaRPr lang="en-GB" sz="3200" dirty="0">
              <a:latin typeface="Eurostile"/>
              <a:cs typeface="Eurostile"/>
            </a:endParaRPr>
          </a:p>
          <a:p>
            <a:r>
              <a:rPr lang="en-GB" sz="3200" dirty="0" smtClean="0">
                <a:latin typeface="Eurostile"/>
                <a:cs typeface="Eurostile"/>
              </a:rPr>
              <a:t>At </a:t>
            </a:r>
            <a:r>
              <a:rPr lang="en-GB" sz="3200" dirty="0">
                <a:latin typeface="Eurostile"/>
                <a:cs typeface="Eurostile"/>
              </a:rPr>
              <a:t>the moment Google places a small </a:t>
            </a:r>
            <a:r>
              <a:rPr lang="en-GB" sz="3200" dirty="0" smtClean="0">
                <a:latin typeface="Eurostile"/>
                <a:cs typeface="Eurostile"/>
              </a:rPr>
              <a:t>green </a:t>
            </a:r>
            <a:r>
              <a:rPr lang="en-GB" sz="3200" dirty="0">
                <a:latin typeface="Eurostile"/>
                <a:cs typeface="Eurostile"/>
              </a:rPr>
              <a:t>‘Ad’ label on them.</a:t>
            </a:r>
          </a:p>
          <a:p>
            <a:r>
              <a:rPr lang="en-GB" sz="3200" dirty="0">
                <a:latin typeface="Eurostile"/>
                <a:cs typeface="Eurostile"/>
              </a:rPr>
              <a:t> </a:t>
            </a:r>
          </a:p>
        </p:txBody>
      </p:sp>
    </p:spTree>
    <p:extLst>
      <p:ext uri="{BB962C8B-B14F-4D97-AF65-F5344CB8AC3E}">
        <p14:creationId xmlns:p14="http://schemas.microsoft.com/office/powerpoint/2010/main" val="390249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2689" y="798086"/>
            <a:ext cx="7375204" cy="5355313"/>
          </a:xfrm>
          <a:prstGeom prst="rect">
            <a:avLst/>
          </a:prstGeom>
          <a:noFill/>
        </p:spPr>
        <p:txBody>
          <a:bodyPr wrap="square" rtlCol="0">
            <a:spAutoFit/>
          </a:bodyPr>
          <a:lstStyle/>
          <a:p>
            <a:r>
              <a:rPr lang="en-US" dirty="0" smtClean="0">
                <a:latin typeface="Eurostile"/>
                <a:cs typeface="Eurostile"/>
              </a:rPr>
              <a:t>Advertising costs are related to both the cost-per-click and the volume of clicks, which is directly related to the click-through-rate of the ad:</a:t>
            </a:r>
          </a:p>
          <a:p>
            <a:endParaRPr lang="en-US" dirty="0">
              <a:latin typeface="Eurostile"/>
              <a:cs typeface="Eurostile"/>
            </a:endParaRPr>
          </a:p>
          <a:p>
            <a:r>
              <a:rPr lang="en-US" b="1" dirty="0" smtClean="0">
                <a:latin typeface="Eurostile"/>
                <a:cs typeface="Eurostile"/>
              </a:rPr>
              <a:t>Advertising Costs = Costs Per Click * No. of Clicks</a:t>
            </a:r>
          </a:p>
          <a:p>
            <a:endParaRPr lang="en-US" b="1" dirty="0">
              <a:latin typeface="Eurostile"/>
              <a:cs typeface="Eurostile"/>
            </a:endParaRPr>
          </a:p>
          <a:p>
            <a:r>
              <a:rPr lang="en-US" b="1" dirty="0" smtClean="0">
                <a:latin typeface="Eurostile"/>
                <a:cs typeface="Eurostile"/>
              </a:rPr>
              <a:t>Advertising Costs = Costs Per Click * Click Through Rate </a:t>
            </a:r>
          </a:p>
          <a:p>
            <a:endParaRPr lang="en-US" b="1" dirty="0">
              <a:latin typeface="Eurostile"/>
              <a:cs typeface="Eurostile"/>
            </a:endParaRPr>
          </a:p>
          <a:p>
            <a:endParaRPr lang="en-US" b="1" dirty="0" smtClean="0">
              <a:latin typeface="Eurostile"/>
              <a:cs typeface="Eurostile"/>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1002002" y="3192341"/>
            <a:ext cx="7532495" cy="923330"/>
          </a:xfrm>
          <a:prstGeom prst="rect">
            <a:avLst/>
          </a:prstGeom>
          <a:noFill/>
        </p:spPr>
        <p:txBody>
          <a:bodyPr wrap="square" rtlCol="0">
            <a:spAutoFit/>
          </a:bodyPr>
          <a:lstStyle/>
          <a:p>
            <a:r>
              <a:rPr lang="en-US" dirty="0" smtClean="0">
                <a:latin typeface="Eurostile"/>
                <a:cs typeface="Eurostile"/>
              </a:rPr>
              <a:t>The effect of having a higher ad position greatly impacts on the overall costs for a keyword due to the increased click-through-rate combined with the high cost-per-clicks.</a:t>
            </a:r>
            <a:endParaRPr lang="en-US" dirty="0">
              <a:latin typeface="Eurostile"/>
              <a:cs typeface="Eurostile"/>
            </a:endParaRPr>
          </a:p>
        </p:txBody>
      </p:sp>
    </p:spTree>
    <p:extLst>
      <p:ext uri="{BB962C8B-B14F-4D97-AF65-F5344CB8AC3E}">
        <p14:creationId xmlns:p14="http://schemas.microsoft.com/office/powerpoint/2010/main" val="2266371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
            </a:r>
            <a:br>
              <a:rPr lang="is-IS" dirty="0" smtClean="0"/>
            </a:br>
            <a:r>
              <a:rPr lang="is-IS" b="1" dirty="0" smtClean="0">
                <a:latin typeface="Eurostile"/>
                <a:cs typeface="Eurostile"/>
              </a:rPr>
              <a:t>Cheap shoes...</a:t>
            </a:r>
            <a:r>
              <a:rPr lang="is-IS" b="1" dirty="0">
                <a:latin typeface="Eurostile"/>
                <a:cs typeface="Eurostile"/>
              </a:rPr>
              <a:t/>
            </a:r>
            <a:br>
              <a:rPr lang="is-IS" b="1" dirty="0">
                <a:latin typeface="Eurostile"/>
                <a:cs typeface="Eurostile"/>
              </a:rPr>
            </a:br>
            <a:r>
              <a:rPr lang="is-IS" dirty="0" smtClean="0"/>
              <a:t/>
            </a:r>
            <a:br>
              <a:rPr lang="is-IS" dirty="0" smtClean="0"/>
            </a:br>
            <a:endParaRPr lang="en-US" dirty="0"/>
          </a:p>
        </p:txBody>
      </p:sp>
      <p:pic>
        <p:nvPicPr>
          <p:cNvPr id="4" name="Picture 3" descr="Macintosh HD:Users:Ashley1:Desktop:Screen Shot 2017-11-14 at 15.57.50.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8182" y="1149350"/>
            <a:ext cx="6163733" cy="4559300"/>
          </a:xfrm>
          <a:prstGeom prst="rect">
            <a:avLst/>
          </a:prstGeom>
          <a:noFill/>
          <a:ln>
            <a:noFill/>
          </a:ln>
        </p:spPr>
      </p:pic>
    </p:spTree>
    <p:extLst>
      <p:ext uri="{BB962C8B-B14F-4D97-AF65-F5344CB8AC3E}">
        <p14:creationId xmlns:p14="http://schemas.microsoft.com/office/powerpoint/2010/main" val="2317914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7.46.png"/>
          <p:cNvPicPr>
            <a:picLocks noGrp="1" noChangeAspect="1"/>
          </p:cNvPicPr>
          <p:nvPr>
            <p:ph idx="1"/>
          </p:nvPr>
        </p:nvPicPr>
        <p:blipFill>
          <a:blip r:embed="rId2" cstate="screen">
            <a:extLst>
              <a:ext uri="{28A0092B-C50C-407E-A947-70E740481C1C}">
                <a14:useLocalDpi xmlns:a14="http://schemas.microsoft.com/office/drawing/2010/main"/>
              </a:ext>
            </a:extLst>
          </a:blip>
          <a:srcRect t="-65235" b="-65235"/>
          <a:stretch>
            <a:fillRect/>
          </a:stretch>
        </p:blipFill>
        <p:spPr/>
      </p:pic>
    </p:spTree>
    <p:extLst>
      <p:ext uri="{BB962C8B-B14F-4D97-AF65-F5344CB8AC3E}">
        <p14:creationId xmlns:p14="http://schemas.microsoft.com/office/powerpoint/2010/main" val="562053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Best position</a:t>
            </a:r>
            <a:endParaRPr lang="en-US" b="1" dirty="0">
              <a:latin typeface="Eurostile"/>
              <a:cs typeface="Eurostile"/>
            </a:endParaRPr>
          </a:p>
        </p:txBody>
      </p:sp>
      <p:pic>
        <p:nvPicPr>
          <p:cNvPr id="4" name="Content Placeholder 3" descr="Screen Shot 2017-11-15 at 11.23.14.png"/>
          <p:cNvPicPr>
            <a:picLocks noGrp="1" noChangeAspect="1"/>
          </p:cNvPicPr>
          <p:nvPr>
            <p:ph idx="1"/>
          </p:nvPr>
        </p:nvPicPr>
        <p:blipFill>
          <a:blip r:embed="rId2" cstate="screen">
            <a:extLst>
              <a:ext uri="{28A0092B-C50C-407E-A947-70E740481C1C}">
                <a14:useLocalDpi xmlns:a14="http://schemas.microsoft.com/office/drawing/2010/main"/>
              </a:ext>
            </a:extLst>
          </a:blip>
          <a:srcRect l="-9803" r="-9803"/>
          <a:stretch>
            <a:fillRect/>
          </a:stretch>
        </p:blipFill>
        <p:spPr/>
      </p:pic>
    </p:spTree>
    <p:extLst>
      <p:ext uri="{BB962C8B-B14F-4D97-AF65-F5344CB8AC3E}">
        <p14:creationId xmlns:p14="http://schemas.microsoft.com/office/powerpoint/2010/main" val="237578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Finance and Insurance leads</a:t>
            </a:r>
            <a:endParaRPr lang="en-US" b="1" dirty="0">
              <a:latin typeface="Eurostile"/>
              <a:cs typeface="Eurostile"/>
            </a:endParaRPr>
          </a:p>
        </p:txBody>
      </p:sp>
      <p:pic>
        <p:nvPicPr>
          <p:cNvPr id="7" name="Content Placeholder 6" descr="adwords-industry-benchmarks-average-conversion-rate-wordstream.png"/>
          <p:cNvPicPr>
            <a:picLocks noGrp="1" noChangeAspect="1"/>
          </p:cNvPicPr>
          <p:nvPr>
            <p:ph idx="1"/>
          </p:nvPr>
        </p:nvPicPr>
        <p:blipFill>
          <a:blip r:embed="rId2" cstate="screen">
            <a:extLst>
              <a:ext uri="{28A0092B-C50C-407E-A947-70E740481C1C}">
                <a14:useLocalDpi xmlns:a14="http://schemas.microsoft.com/office/drawing/2010/main"/>
              </a:ext>
            </a:extLst>
          </a:blip>
          <a:srcRect l="-65644" r="-65644"/>
          <a:stretch>
            <a:fillRect/>
          </a:stretch>
        </p:blipFill>
        <p:spPr/>
      </p:pic>
    </p:spTree>
    <p:extLst>
      <p:ext uri="{BB962C8B-B14F-4D97-AF65-F5344CB8AC3E}">
        <p14:creationId xmlns:p14="http://schemas.microsoft.com/office/powerpoint/2010/main" val="268632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412" y="662871"/>
            <a:ext cx="7859059" cy="5109091"/>
          </a:xfrm>
          <a:prstGeom prst="rect">
            <a:avLst/>
          </a:prstGeom>
        </p:spPr>
        <p:txBody>
          <a:bodyPr wrap="square">
            <a:spAutoFit/>
          </a:bodyPr>
          <a:lstStyle/>
          <a:p>
            <a:r>
              <a:rPr lang="en-US" sz="4400" dirty="0">
                <a:latin typeface="Eurostile"/>
                <a:cs typeface="Eurostile"/>
              </a:rPr>
              <a:t>Many current examples of social advertising use a particular Internet service to collect social information, establish and maintain relationships with consumers, and for delivering communications. </a:t>
            </a:r>
          </a:p>
          <a:p>
            <a:endParaRPr lang="en-US" dirty="0"/>
          </a:p>
        </p:txBody>
      </p:sp>
    </p:spTree>
    <p:extLst>
      <p:ext uri="{BB962C8B-B14F-4D97-AF65-F5344CB8AC3E}">
        <p14:creationId xmlns:p14="http://schemas.microsoft.com/office/powerpoint/2010/main" val="1956456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Set-up your account</a:t>
            </a:r>
            <a:endParaRPr lang="en-US" b="1" dirty="0">
              <a:latin typeface="Eurostile"/>
              <a:cs typeface="Eurostile"/>
            </a:endParaRPr>
          </a:p>
        </p:txBody>
      </p:sp>
      <p:sp>
        <p:nvSpPr>
          <p:cNvPr id="5" name="TextBox 4"/>
          <p:cNvSpPr txBox="1"/>
          <p:nvPr/>
        </p:nvSpPr>
        <p:spPr>
          <a:xfrm>
            <a:off x="740832" y="1915583"/>
            <a:ext cx="7260167" cy="5139869"/>
          </a:xfrm>
          <a:prstGeom prst="rect">
            <a:avLst/>
          </a:prstGeom>
          <a:noFill/>
        </p:spPr>
        <p:txBody>
          <a:bodyPr wrap="square" rtlCol="0">
            <a:spAutoFit/>
          </a:bodyPr>
          <a:lstStyle/>
          <a:p>
            <a:r>
              <a:rPr lang="en-US" sz="3200" dirty="0" smtClean="0">
                <a:latin typeface="Eurostile"/>
                <a:cs typeface="Eurostile"/>
              </a:rPr>
              <a:t>Before we get started setting up a campaign, you need to have an Adwords account. </a:t>
            </a:r>
          </a:p>
          <a:p>
            <a:endParaRPr lang="en-US" sz="3200" dirty="0">
              <a:latin typeface="Eurostile"/>
              <a:cs typeface="Eurostile"/>
            </a:endParaRPr>
          </a:p>
          <a:p>
            <a:r>
              <a:rPr lang="en-US" sz="3200" dirty="0">
                <a:latin typeface="Eurostile"/>
                <a:cs typeface="Eurostile"/>
              </a:rPr>
              <a:t>Create an account by using the below link</a:t>
            </a:r>
            <a:endParaRPr lang="en-US" sz="3200" dirty="0">
              <a:latin typeface="Eurostile"/>
              <a:cs typeface="Eurostile"/>
              <a:hlinkClick r:id="rId3"/>
            </a:endParaRPr>
          </a:p>
          <a:p>
            <a:endParaRPr lang="en-US" sz="3200" dirty="0">
              <a:latin typeface="Eurostile"/>
              <a:cs typeface="Eurostile"/>
              <a:hlinkClick r:id="rId3"/>
            </a:endParaRPr>
          </a:p>
          <a:p>
            <a:r>
              <a:rPr lang="en-US" sz="3200" dirty="0" smtClean="0">
                <a:latin typeface="Eurostile"/>
                <a:cs typeface="Eurostile"/>
                <a:hlinkClick r:id="rId3"/>
              </a:rPr>
              <a:t>https://adwords.google.com/home/how-it-works/</a:t>
            </a:r>
            <a:r>
              <a:rPr lang="en-US" sz="3200" dirty="0" smtClean="0">
                <a:latin typeface="Eurostile"/>
                <a:cs typeface="Eurostile"/>
              </a:rPr>
              <a:t>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151542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4 at 22.20.36.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336" y="783165"/>
            <a:ext cx="8640747" cy="4215749"/>
          </a:xfrm>
          <a:prstGeom prst="rect">
            <a:avLst/>
          </a:prstGeom>
        </p:spPr>
      </p:pic>
    </p:spTree>
    <p:extLst>
      <p:ext uri="{BB962C8B-B14F-4D97-AF65-F5344CB8AC3E}">
        <p14:creationId xmlns:p14="http://schemas.microsoft.com/office/powerpoint/2010/main" val="451294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TIP</a:t>
            </a:r>
            <a:endParaRPr lang="en-US" b="1" dirty="0">
              <a:latin typeface="Eurostile"/>
              <a:cs typeface="Eurostile"/>
            </a:endParaRPr>
          </a:p>
        </p:txBody>
      </p:sp>
      <p:sp>
        <p:nvSpPr>
          <p:cNvPr id="3" name="Content Placeholder 2"/>
          <p:cNvSpPr>
            <a:spLocks noGrp="1"/>
          </p:cNvSpPr>
          <p:nvPr>
            <p:ph idx="1"/>
          </p:nvPr>
        </p:nvSpPr>
        <p:spPr/>
        <p:txBody>
          <a:bodyPr/>
          <a:lstStyle/>
          <a:p>
            <a:r>
              <a:rPr lang="en-US" dirty="0" smtClean="0">
                <a:latin typeface="Eurostile"/>
                <a:cs typeface="Eurostile"/>
              </a:rPr>
              <a:t>I would advise that you set-up a new and separate email account for each project/client</a:t>
            </a:r>
          </a:p>
          <a:p>
            <a:r>
              <a:rPr lang="en-US" dirty="0" smtClean="0">
                <a:latin typeface="Eurostile"/>
                <a:cs typeface="Eurostile"/>
              </a:rPr>
              <a:t>It keeps everything in place</a:t>
            </a:r>
          </a:p>
          <a:p>
            <a:r>
              <a:rPr lang="en-US" dirty="0" smtClean="0">
                <a:latin typeface="Eurostile"/>
                <a:cs typeface="Eurostile"/>
              </a:rPr>
              <a:t>Occasionally, Google will send you offers</a:t>
            </a:r>
          </a:p>
          <a:p>
            <a:r>
              <a:rPr lang="en-US" dirty="0" smtClean="0">
                <a:latin typeface="Eurostile"/>
                <a:cs typeface="Eurostile"/>
              </a:rPr>
              <a:t>Clients can inherit the account</a:t>
            </a:r>
          </a:p>
          <a:p>
            <a:r>
              <a:rPr lang="en-US" dirty="0" smtClean="0">
                <a:latin typeface="Eurostile"/>
                <a:cs typeface="Eurostile"/>
              </a:rPr>
              <a:t>This can tie in with Google Analytics – viewing traffic rates, etc</a:t>
            </a:r>
            <a:endParaRPr lang="en-US" dirty="0">
              <a:latin typeface="Eurostile"/>
              <a:cs typeface="Eurostile"/>
            </a:endParaRPr>
          </a:p>
        </p:txBody>
      </p:sp>
    </p:spTree>
    <p:extLst>
      <p:ext uri="{BB962C8B-B14F-4D97-AF65-F5344CB8AC3E}">
        <p14:creationId xmlns:p14="http://schemas.microsoft.com/office/powerpoint/2010/main" val="1751924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994" y="2068031"/>
            <a:ext cx="8213577" cy="369332"/>
          </a:xfrm>
          <a:prstGeom prst="rect">
            <a:avLst/>
          </a:prstGeom>
          <a:noFill/>
        </p:spPr>
        <p:txBody>
          <a:bodyPr wrap="square" rtlCol="0">
            <a:spAutoFit/>
          </a:bodyPr>
          <a:lstStyle/>
          <a:p>
            <a:endParaRPr lang="en-US" dirty="0"/>
          </a:p>
        </p:txBody>
      </p:sp>
      <p:sp>
        <p:nvSpPr>
          <p:cNvPr id="5" name="Rectangle 4"/>
          <p:cNvSpPr/>
          <p:nvPr/>
        </p:nvSpPr>
        <p:spPr>
          <a:xfrm>
            <a:off x="1034782" y="277814"/>
            <a:ext cx="7120002" cy="6093976"/>
          </a:xfrm>
          <a:prstGeom prst="rect">
            <a:avLst/>
          </a:prstGeom>
        </p:spPr>
        <p:txBody>
          <a:bodyPr wrap="square">
            <a:spAutoFit/>
          </a:bodyPr>
          <a:lstStyle/>
          <a:p>
            <a:r>
              <a:rPr lang="en-GB" sz="3000" dirty="0" smtClean="0">
                <a:latin typeface="Eurostile"/>
                <a:cs typeface="Eurostile"/>
              </a:rPr>
              <a:t>Remember!</a:t>
            </a:r>
            <a:br>
              <a:rPr lang="en-GB" sz="3000" dirty="0" smtClean="0">
                <a:latin typeface="Eurostile"/>
                <a:cs typeface="Eurostile"/>
              </a:rPr>
            </a:br>
            <a:endParaRPr lang="en-GB" sz="3000" dirty="0" smtClean="0">
              <a:latin typeface="Eurostile"/>
              <a:cs typeface="Eurostile"/>
            </a:endParaRPr>
          </a:p>
          <a:p>
            <a:r>
              <a:rPr lang="en-GB" sz="3000" dirty="0" smtClean="0">
                <a:latin typeface="Eurostile"/>
                <a:cs typeface="Eurostile"/>
              </a:rPr>
              <a:t>Once </a:t>
            </a:r>
            <a:r>
              <a:rPr lang="en-GB" sz="3000" dirty="0">
                <a:latin typeface="Eurostile"/>
                <a:cs typeface="Eurostile"/>
              </a:rPr>
              <a:t>you set up your account, you’ll likely start getting the occasional email from Google offering to “help” you by setting up your advertising for you. Accepting this offer is a common mistake that new advertisers make. The problem with this is that your objective is to maximise results (sales, leads, etc.) and minimise advertising spending, while Google’s objective is to maximise the amount of money that you spend on advertising</a:t>
            </a:r>
            <a:r>
              <a:rPr lang="en-GB" dirty="0">
                <a:latin typeface="Eurostile"/>
                <a:cs typeface="Eurostile"/>
              </a:rPr>
              <a:t>.</a:t>
            </a:r>
          </a:p>
        </p:txBody>
      </p:sp>
    </p:spTree>
    <p:extLst>
      <p:ext uri="{BB962C8B-B14F-4D97-AF65-F5344CB8AC3E}">
        <p14:creationId xmlns:p14="http://schemas.microsoft.com/office/powerpoint/2010/main" val="1661282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Your campaign</a:t>
            </a:r>
            <a:endParaRPr lang="en-US" b="1" dirty="0">
              <a:latin typeface="Eurostile"/>
              <a:cs typeface="Eurostile"/>
            </a:endParaRPr>
          </a:p>
        </p:txBody>
      </p:sp>
      <p:sp>
        <p:nvSpPr>
          <p:cNvPr id="3" name="Content Placeholder 2"/>
          <p:cNvSpPr>
            <a:spLocks noGrp="1"/>
          </p:cNvSpPr>
          <p:nvPr>
            <p:ph idx="1"/>
          </p:nvPr>
        </p:nvSpPr>
        <p:spPr/>
        <p:txBody>
          <a:bodyPr/>
          <a:lstStyle/>
          <a:p>
            <a:pPr marL="0" indent="0">
              <a:buNone/>
            </a:pPr>
            <a:r>
              <a:rPr lang="en-GB" dirty="0">
                <a:latin typeface="Eurostile"/>
                <a:cs typeface="Eurostile"/>
              </a:rPr>
              <a:t>The ultimate goal for any online business is to appear on the 1</a:t>
            </a:r>
            <a:r>
              <a:rPr lang="en-GB" baseline="30000" dirty="0">
                <a:latin typeface="Eurostile"/>
                <a:cs typeface="Eurostile"/>
              </a:rPr>
              <a:t>st</a:t>
            </a:r>
            <a:r>
              <a:rPr lang="en-GB" dirty="0">
                <a:latin typeface="Eurostile"/>
                <a:cs typeface="Eurostile"/>
              </a:rPr>
              <a:t> page of the </a:t>
            </a:r>
            <a:r>
              <a:rPr lang="en-GB" dirty="0" smtClean="0">
                <a:latin typeface="Eurostile"/>
                <a:cs typeface="Eurostile"/>
              </a:rPr>
              <a:t>SERPS, </a:t>
            </a:r>
            <a:r>
              <a:rPr lang="en-GB" dirty="0">
                <a:latin typeface="Eurostile"/>
                <a:cs typeface="Eurostile"/>
              </a:rPr>
              <a:t>essentially giving you free advertising.  </a:t>
            </a:r>
            <a:endParaRPr lang="en-GB" dirty="0" smtClean="0">
              <a:latin typeface="Eurostile"/>
              <a:cs typeface="Eurostile"/>
            </a:endParaRPr>
          </a:p>
          <a:p>
            <a:pPr marL="0" indent="0">
              <a:buNone/>
            </a:pPr>
            <a:r>
              <a:rPr lang="en-GB" dirty="0" smtClean="0">
                <a:latin typeface="Eurostile"/>
                <a:cs typeface="Eurostile"/>
              </a:rPr>
              <a:t>But </a:t>
            </a:r>
            <a:r>
              <a:rPr lang="en-GB" dirty="0">
                <a:latin typeface="Eurostile"/>
                <a:cs typeface="Eurostile"/>
              </a:rPr>
              <a:t>if you have a new business, it can easily take up to a year to organically reach page 1, even with good SEO. That’s why you’ll need to invest in pay-per-click advertising (Google Adwords) to get your first customers</a:t>
            </a:r>
            <a:r>
              <a:rPr lang="en-GB" dirty="0"/>
              <a:t>.  </a:t>
            </a:r>
          </a:p>
          <a:p>
            <a:endParaRPr lang="en-US" dirty="0"/>
          </a:p>
        </p:txBody>
      </p:sp>
    </p:spTree>
    <p:extLst>
      <p:ext uri="{BB962C8B-B14F-4D97-AF65-F5344CB8AC3E}">
        <p14:creationId xmlns:p14="http://schemas.microsoft.com/office/powerpoint/2010/main" val="1688952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The objective</a:t>
            </a:r>
            <a:endParaRPr lang="en-US" b="1" dirty="0">
              <a:latin typeface="Eurostile"/>
              <a:cs typeface="Eurostile"/>
            </a:endParaRPr>
          </a:p>
        </p:txBody>
      </p:sp>
      <p:sp>
        <p:nvSpPr>
          <p:cNvPr id="3" name="Content Placeholder 2"/>
          <p:cNvSpPr>
            <a:spLocks noGrp="1"/>
          </p:cNvSpPr>
          <p:nvPr>
            <p:ph idx="1"/>
          </p:nvPr>
        </p:nvSpPr>
        <p:spPr/>
        <p:txBody>
          <a:bodyPr/>
          <a:lstStyle/>
          <a:p>
            <a:pPr lvl="0" fontAlgn="base"/>
            <a:r>
              <a:rPr lang="en-GB" dirty="0">
                <a:latin typeface="Eurostile"/>
                <a:cs typeface="Eurostile"/>
              </a:rPr>
              <a:t>Sales / Purchases</a:t>
            </a:r>
          </a:p>
          <a:p>
            <a:pPr lvl="0" fontAlgn="base"/>
            <a:r>
              <a:rPr lang="en-GB" dirty="0">
                <a:latin typeface="Eurostile"/>
                <a:cs typeface="Eurostile"/>
              </a:rPr>
              <a:t>Lead generation</a:t>
            </a:r>
          </a:p>
          <a:p>
            <a:pPr lvl="0" fontAlgn="base"/>
            <a:r>
              <a:rPr lang="en-GB" dirty="0">
                <a:latin typeface="Eurostile"/>
                <a:cs typeface="Eurostile"/>
              </a:rPr>
              <a:t>Email sign-ups</a:t>
            </a:r>
          </a:p>
          <a:p>
            <a:pPr lvl="0" fontAlgn="base"/>
            <a:r>
              <a:rPr lang="en-GB" dirty="0">
                <a:latin typeface="Eurostile"/>
                <a:cs typeface="Eurostile"/>
              </a:rPr>
              <a:t>User registrations</a:t>
            </a:r>
          </a:p>
          <a:p>
            <a:pPr lvl="0" fontAlgn="base"/>
            <a:r>
              <a:rPr lang="en-GB" dirty="0">
                <a:latin typeface="Eurostile"/>
                <a:cs typeface="Eurostile"/>
              </a:rPr>
              <a:t>Increase brand awareness</a:t>
            </a:r>
            <a:r>
              <a:rPr lang="en-GB" b="1" dirty="0"/>
              <a:t> </a:t>
            </a:r>
            <a:endParaRPr lang="en-GB" dirty="0"/>
          </a:p>
          <a:p>
            <a:endParaRPr lang="en-US" dirty="0"/>
          </a:p>
        </p:txBody>
      </p:sp>
    </p:spTree>
    <p:extLst>
      <p:ext uri="{BB962C8B-B14F-4D97-AF65-F5344CB8AC3E}">
        <p14:creationId xmlns:p14="http://schemas.microsoft.com/office/powerpoint/2010/main" val="1090351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Keywords</a:t>
            </a:r>
            <a:endParaRPr lang="en-US" b="1" dirty="0">
              <a:latin typeface="Eurostile"/>
              <a:cs typeface="Eurostile"/>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Eurostile"/>
                <a:cs typeface="Eurostile"/>
              </a:rPr>
              <a:t>Proper </a:t>
            </a:r>
            <a:r>
              <a:rPr lang="en-GB" dirty="0">
                <a:latin typeface="Eurostile"/>
                <a:cs typeface="Eurostile"/>
              </a:rPr>
              <a:t>keyword research and selection are crucial to the success of your Adwords advertising – if you don’t get this right you can be almost certain that your advertising won’t be profitable.</a:t>
            </a:r>
          </a:p>
          <a:p>
            <a:r>
              <a:rPr lang="en-GB" b="1" dirty="0">
                <a:latin typeface="Eurostile"/>
                <a:cs typeface="Eurostile"/>
              </a:rPr>
              <a:t>Building a Keyword List</a:t>
            </a:r>
          </a:p>
          <a:p>
            <a:pPr marL="0" indent="0">
              <a:buNone/>
            </a:pPr>
            <a:r>
              <a:rPr lang="en-GB" dirty="0">
                <a:latin typeface="Eurostile"/>
                <a:cs typeface="Eurostile"/>
              </a:rPr>
              <a:t>1. Start With Your Website.</a:t>
            </a:r>
          </a:p>
          <a:p>
            <a:pPr marL="0" indent="0">
              <a:buNone/>
            </a:pPr>
            <a:r>
              <a:rPr lang="en-GB" dirty="0">
                <a:latin typeface="Eurostile"/>
                <a:cs typeface="Eurostile"/>
              </a:rPr>
              <a:t>The best place to start building your keyword list will be your website, which will include the main terms that describe your business and its products/services.</a:t>
            </a:r>
          </a:p>
          <a:p>
            <a:endParaRPr lang="en-US" dirty="0"/>
          </a:p>
        </p:txBody>
      </p:sp>
    </p:spTree>
    <p:extLst>
      <p:ext uri="{BB962C8B-B14F-4D97-AF65-F5344CB8AC3E}">
        <p14:creationId xmlns:p14="http://schemas.microsoft.com/office/powerpoint/2010/main" val="243221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Eurostile"/>
                <a:cs typeface="Eurostile"/>
              </a:rPr>
              <a:t>Start with your own list of keywords</a:t>
            </a:r>
            <a:endParaRPr lang="en-US" b="1" dirty="0">
              <a:latin typeface="Eurostile"/>
              <a:cs typeface="Eurostile"/>
            </a:endParaRPr>
          </a:p>
        </p:txBody>
      </p:sp>
      <p:pic>
        <p:nvPicPr>
          <p:cNvPr id="4" name="Content Placeholder 3" descr="Screen Shot 2017-11-15 at 12.14.57.png"/>
          <p:cNvPicPr>
            <a:picLocks noGrp="1" noChangeAspect="1"/>
          </p:cNvPicPr>
          <p:nvPr>
            <p:ph idx="1"/>
          </p:nvPr>
        </p:nvPicPr>
        <p:blipFill>
          <a:blip r:embed="rId2" cstate="screen">
            <a:extLst>
              <a:ext uri="{28A0092B-C50C-407E-A947-70E740481C1C}">
                <a14:useLocalDpi xmlns:a14="http://schemas.microsoft.com/office/drawing/2010/main"/>
              </a:ext>
            </a:extLst>
          </a:blip>
          <a:srcRect l="-63407" r="-63407"/>
          <a:stretch>
            <a:fillRect/>
          </a:stretch>
        </p:blipFill>
        <p:spPr/>
      </p:pic>
    </p:spTree>
    <p:extLst>
      <p:ext uri="{BB962C8B-B14F-4D97-AF65-F5344CB8AC3E}">
        <p14:creationId xmlns:p14="http://schemas.microsoft.com/office/powerpoint/2010/main" val="2056861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7735" y="2178715"/>
            <a:ext cx="6448934" cy="2031325"/>
          </a:xfrm>
          <a:prstGeom prst="rect">
            <a:avLst/>
          </a:prstGeom>
          <a:noFill/>
        </p:spPr>
        <p:txBody>
          <a:bodyPr wrap="square" rtlCol="0">
            <a:spAutoFit/>
          </a:bodyPr>
          <a:lstStyle/>
          <a:p>
            <a:r>
              <a:rPr lang="en-US" dirty="0" smtClean="0">
                <a:latin typeface="Eurostile"/>
                <a:cs typeface="Eurostile"/>
              </a:rPr>
              <a:t>In Internet Explorer/Google, click on View &gt; Source to see the HTML source code of the website. </a:t>
            </a:r>
          </a:p>
          <a:p>
            <a:endParaRPr lang="en-US" dirty="0">
              <a:latin typeface="Eurostile"/>
              <a:cs typeface="Eurostile"/>
            </a:endParaRPr>
          </a:p>
          <a:p>
            <a:r>
              <a:rPr lang="en-US" dirty="0" smtClean="0">
                <a:latin typeface="Eurostile"/>
                <a:cs typeface="Eurostile"/>
              </a:rPr>
              <a:t>You can then search for these tags to understand the keywords your competitors are using on their website. &lt;title&gt; – This tag is a headline description of the page and is the way Google displays your site in listings</a:t>
            </a:r>
            <a:endParaRPr lang="en-US" dirty="0">
              <a:latin typeface="Eurostile"/>
              <a:cs typeface="Eurostile"/>
            </a:endParaRPr>
          </a:p>
        </p:txBody>
      </p:sp>
      <p:sp>
        <p:nvSpPr>
          <p:cNvPr id="5" name="Title 1"/>
          <p:cNvSpPr>
            <a:spLocks noGrp="1"/>
          </p:cNvSpPr>
          <p:nvPr>
            <p:ph type="title"/>
          </p:nvPr>
        </p:nvSpPr>
        <p:spPr>
          <a:xfrm>
            <a:off x="457200" y="274638"/>
            <a:ext cx="8229600" cy="1143000"/>
          </a:xfrm>
        </p:spPr>
        <p:txBody>
          <a:bodyPr>
            <a:normAutofit/>
          </a:bodyPr>
          <a:lstStyle/>
          <a:p>
            <a:r>
              <a:rPr lang="en-US" b="1" dirty="0" smtClean="0">
                <a:latin typeface="Eurostile"/>
                <a:cs typeface="Eurostile"/>
              </a:rPr>
              <a:t>Being a sleuth with competitors</a:t>
            </a:r>
            <a:endParaRPr lang="en-US" b="1" dirty="0">
              <a:latin typeface="Eurostile"/>
              <a:cs typeface="Eurostile"/>
            </a:endParaRPr>
          </a:p>
        </p:txBody>
      </p:sp>
    </p:spTree>
    <p:extLst>
      <p:ext uri="{BB962C8B-B14F-4D97-AF65-F5344CB8AC3E}">
        <p14:creationId xmlns:p14="http://schemas.microsoft.com/office/powerpoint/2010/main" val="2607439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a:t>
            </a:r>
            <a:endParaRPr lang="en-US" b="1" dirty="0"/>
          </a:p>
        </p:txBody>
      </p:sp>
      <p:sp>
        <p:nvSpPr>
          <p:cNvPr id="3" name="Content Placeholder 2"/>
          <p:cNvSpPr>
            <a:spLocks noGrp="1"/>
          </p:cNvSpPr>
          <p:nvPr>
            <p:ph idx="1"/>
          </p:nvPr>
        </p:nvSpPr>
        <p:spPr/>
        <p:txBody>
          <a:bodyPr/>
          <a:lstStyle/>
          <a:p>
            <a:pPr marL="0" indent="0">
              <a:buNone/>
            </a:pPr>
            <a:r>
              <a:rPr lang="en-US" dirty="0" smtClean="0"/>
              <a:t>Use the following website tool to see what competitors are doing with keywords:</a:t>
            </a:r>
            <a:br>
              <a:rPr lang="en-US" dirty="0" smtClean="0"/>
            </a:br>
            <a:endParaRPr lang="en-US" dirty="0"/>
          </a:p>
          <a:p>
            <a:r>
              <a:rPr lang="en-US" dirty="0" smtClean="0">
                <a:hlinkClick r:id="rId2"/>
              </a:rPr>
              <a:t>https://www.found.co.uk/</a:t>
            </a:r>
            <a:r>
              <a:rPr lang="en-US" dirty="0" err="1" smtClean="0">
                <a:hlinkClick r:id="rId2"/>
              </a:rPr>
              <a:t>seo</a:t>
            </a:r>
            <a:r>
              <a:rPr lang="en-US" dirty="0" smtClean="0">
                <a:hlinkClick r:id="rId2"/>
              </a:rPr>
              <a:t>-tool/</a:t>
            </a:r>
            <a:endParaRPr lang="en-US" dirty="0"/>
          </a:p>
        </p:txBody>
      </p:sp>
    </p:spTree>
    <p:extLst>
      <p:ext uri="{BB962C8B-B14F-4D97-AF65-F5344CB8AC3E}">
        <p14:creationId xmlns:p14="http://schemas.microsoft.com/office/powerpoint/2010/main" val="187426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705" y="522941"/>
            <a:ext cx="7993529" cy="3754874"/>
          </a:xfrm>
          <a:prstGeom prst="rect">
            <a:avLst/>
          </a:prstGeom>
        </p:spPr>
        <p:txBody>
          <a:bodyPr wrap="square">
            <a:spAutoFit/>
          </a:bodyPr>
          <a:lstStyle/>
          <a:p>
            <a:r>
              <a:rPr lang="en-US" sz="4400" dirty="0" smtClean="0">
                <a:latin typeface="Eurostile"/>
                <a:cs typeface="Eurostile"/>
              </a:rPr>
              <a:t>Google, Instagram, </a:t>
            </a:r>
            <a:r>
              <a:rPr lang="en-US" sz="4400" dirty="0">
                <a:latin typeface="Eurostile"/>
                <a:cs typeface="Eurostile"/>
              </a:rPr>
              <a:t>and Facebook involve targeting and presenting ads based on relationships articulated on those same services. </a:t>
            </a:r>
          </a:p>
          <a:p>
            <a:endParaRPr lang="en-US" dirty="0"/>
          </a:p>
        </p:txBody>
      </p:sp>
    </p:spTree>
    <p:extLst>
      <p:ext uri="{BB962C8B-B14F-4D97-AF65-F5344CB8AC3E}">
        <p14:creationId xmlns:p14="http://schemas.microsoft.com/office/powerpoint/2010/main" val="4166777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Google Keywords Planner</a:t>
            </a:r>
            <a:endParaRPr lang="en-US" b="1" dirty="0">
              <a:latin typeface="Eurostile"/>
              <a:cs typeface="Eurostile"/>
            </a:endParaRPr>
          </a:p>
        </p:txBody>
      </p:sp>
      <p:sp>
        <p:nvSpPr>
          <p:cNvPr id="3" name="Content Placeholder 2"/>
          <p:cNvSpPr>
            <a:spLocks noGrp="1"/>
          </p:cNvSpPr>
          <p:nvPr>
            <p:ph idx="1"/>
          </p:nvPr>
        </p:nvSpPr>
        <p:spPr/>
        <p:txBody>
          <a:bodyPr>
            <a:normAutofit fontScale="85000" lnSpcReduction="20000"/>
          </a:bodyPr>
          <a:lstStyle/>
          <a:p>
            <a:r>
              <a:rPr lang="en-GB" dirty="0"/>
              <a:t>Once you’ve put together a basic list of keywords for your business’ products/services, you can use the </a:t>
            </a:r>
            <a:r>
              <a:rPr lang="en-GB" u="sng" dirty="0"/>
              <a:t>Google Keyword Tool</a:t>
            </a:r>
            <a:r>
              <a:rPr lang="en-GB" dirty="0"/>
              <a:t> to find related terms and phrases to develop a more complete list of possible keywords. This is important, because your customers may use different words and phrases when looking for your products/services.</a:t>
            </a:r>
          </a:p>
          <a:p>
            <a:r>
              <a:rPr lang="en-GB" dirty="0"/>
              <a:t>Start by entering each of the keywords from your website into the tool, being sure that Location under Advanced Options is set to the country that you will be targeting. Also if you want to just select individual keywords make sure the ‘Keyword Ideas’ tab is selected.</a:t>
            </a:r>
          </a:p>
          <a:p>
            <a:endParaRPr lang="en-US" dirty="0"/>
          </a:p>
        </p:txBody>
      </p:sp>
    </p:spTree>
    <p:extLst>
      <p:ext uri="{BB962C8B-B14F-4D97-AF65-F5344CB8AC3E}">
        <p14:creationId xmlns:p14="http://schemas.microsoft.com/office/powerpoint/2010/main" val="1240529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20.4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7203" y="984499"/>
            <a:ext cx="8386667" cy="5435136"/>
          </a:xfrm>
          <a:prstGeom prst="rect">
            <a:avLst/>
          </a:prstGeom>
        </p:spPr>
      </p:pic>
      <p:sp>
        <p:nvSpPr>
          <p:cNvPr id="5" name="Down Arrow 4"/>
          <p:cNvSpPr/>
          <p:nvPr/>
        </p:nvSpPr>
        <p:spPr>
          <a:xfrm rot="5400000">
            <a:off x="4549790" y="227774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160626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21.0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2974" y="0"/>
            <a:ext cx="8951026" cy="6858000"/>
          </a:xfrm>
          <a:prstGeom prst="rect">
            <a:avLst/>
          </a:prstGeom>
        </p:spPr>
      </p:pic>
      <p:sp>
        <p:nvSpPr>
          <p:cNvPr id="6" name="Down Arrow 5"/>
          <p:cNvSpPr/>
          <p:nvPr/>
        </p:nvSpPr>
        <p:spPr>
          <a:xfrm rot="5400000">
            <a:off x="3402148" y="185831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4135835">
            <a:off x="4549790" y="21903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own Arrow 7"/>
          <p:cNvSpPr/>
          <p:nvPr/>
        </p:nvSpPr>
        <p:spPr>
          <a:xfrm rot="5400000">
            <a:off x="4006179" y="298262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rot="5400000">
            <a:off x="2825414" y="393217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0804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11-15 at 12.22.09.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Down Arrow 4"/>
          <p:cNvSpPr/>
          <p:nvPr/>
        </p:nvSpPr>
        <p:spPr>
          <a:xfrm rot="18447034">
            <a:off x="7235390" y="168008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2047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7-11-15 at 12.22.1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692291"/>
          </a:xfrm>
          <a:prstGeom prst="rect">
            <a:avLst/>
          </a:prstGeom>
        </p:spPr>
      </p:pic>
    </p:spTree>
    <p:extLst>
      <p:ext uri="{BB962C8B-B14F-4D97-AF65-F5344CB8AC3E}">
        <p14:creationId xmlns:p14="http://schemas.microsoft.com/office/powerpoint/2010/main" val="1611063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11-15 at 12.22.29.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36764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22.2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87600" y="1727200"/>
            <a:ext cx="4368800" cy="3390900"/>
          </a:xfrm>
          <a:prstGeom prst="rect">
            <a:avLst/>
          </a:prstGeom>
        </p:spPr>
      </p:pic>
      <p:sp>
        <p:nvSpPr>
          <p:cNvPr id="5" name="Down Arrow 4"/>
          <p:cNvSpPr/>
          <p:nvPr/>
        </p:nvSpPr>
        <p:spPr>
          <a:xfrm rot="5400000">
            <a:off x="4712907" y="339040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55377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Remember!</a:t>
            </a:r>
            <a:endParaRPr lang="en-US" b="1" dirty="0">
              <a:latin typeface="Eurostile"/>
              <a:cs typeface="Eurostile"/>
            </a:endParaRPr>
          </a:p>
        </p:txBody>
      </p:sp>
      <p:sp>
        <p:nvSpPr>
          <p:cNvPr id="3" name="Content Placeholder 2"/>
          <p:cNvSpPr>
            <a:spLocks noGrp="1"/>
          </p:cNvSpPr>
          <p:nvPr>
            <p:ph idx="1"/>
          </p:nvPr>
        </p:nvSpPr>
        <p:spPr/>
        <p:txBody>
          <a:bodyPr/>
          <a:lstStyle/>
          <a:p>
            <a:r>
              <a:rPr lang="en-GB" dirty="0">
                <a:latin typeface="Eurostile"/>
                <a:cs typeface="Eurostile"/>
              </a:rPr>
              <a:t>One of the biggest mistakes that new advertisers make is throwing any and all semi-relevant keywords into their account, on the basis that more keywords will result in more visitors and sales. </a:t>
            </a:r>
            <a:endParaRPr lang="en-GB" dirty="0" smtClean="0">
              <a:latin typeface="Eurostile"/>
              <a:cs typeface="Eurostile"/>
            </a:endParaRPr>
          </a:p>
          <a:p>
            <a:r>
              <a:rPr lang="en-GB" dirty="0" smtClean="0">
                <a:latin typeface="Eurostile"/>
                <a:cs typeface="Eurostile"/>
              </a:rPr>
              <a:t>There </a:t>
            </a:r>
            <a:r>
              <a:rPr lang="en-GB" dirty="0">
                <a:latin typeface="Eurostile"/>
                <a:cs typeface="Eurostile"/>
              </a:rPr>
              <a:t>are a couple of reasons why you don’t want to do this:</a:t>
            </a:r>
          </a:p>
          <a:p>
            <a:endParaRPr lang="en-US" dirty="0"/>
          </a:p>
        </p:txBody>
      </p:sp>
    </p:spTree>
    <p:extLst>
      <p:ext uri="{BB962C8B-B14F-4D97-AF65-F5344CB8AC3E}">
        <p14:creationId xmlns:p14="http://schemas.microsoft.com/office/powerpoint/2010/main" val="3114603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Cost</a:t>
            </a:r>
            <a:r>
              <a:rPr lang="en-US" b="1" dirty="0" smtClean="0"/>
              <a:t> </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endParaRPr lang="en-GB" dirty="0">
              <a:latin typeface="Eurostile"/>
              <a:cs typeface="Eurostile"/>
            </a:endParaRPr>
          </a:p>
          <a:p>
            <a:r>
              <a:rPr lang="en-GB" dirty="0">
                <a:latin typeface="Eurostile"/>
                <a:cs typeface="Eurostile"/>
              </a:rPr>
              <a:t>If you’re using Adwords for the first time you probably have a limited advertising budget (if you don’t, you should, at least until you have proven that Adwords is a profitable advertising medium for your business). </a:t>
            </a:r>
            <a:endParaRPr lang="en-GB" dirty="0" smtClean="0">
              <a:latin typeface="Eurostile"/>
              <a:cs typeface="Eurostile"/>
            </a:endParaRPr>
          </a:p>
          <a:p>
            <a:r>
              <a:rPr lang="en-GB" dirty="0" smtClean="0">
                <a:latin typeface="Eurostile"/>
                <a:cs typeface="Eurostile"/>
              </a:rPr>
              <a:t>In </a:t>
            </a:r>
            <a:r>
              <a:rPr lang="en-GB" dirty="0">
                <a:latin typeface="Eurostile"/>
                <a:cs typeface="Eurostile"/>
              </a:rPr>
              <a:t>general, the more keywords you have in your account, the more you’ll spend on advertising. It therefore makes sense to start with a smaller number of keywords that are most relevant to your business and most likely to be profitable, and then expand your keyword list</a:t>
            </a:r>
          </a:p>
          <a:p>
            <a:endParaRPr lang="en-US" dirty="0"/>
          </a:p>
        </p:txBody>
      </p:sp>
    </p:spTree>
    <p:extLst>
      <p:ext uri="{BB962C8B-B14F-4D97-AF65-F5344CB8AC3E}">
        <p14:creationId xmlns:p14="http://schemas.microsoft.com/office/powerpoint/2010/main" val="5987904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Quality Score</a:t>
            </a:r>
            <a:endParaRPr lang="en-US" b="1" dirty="0">
              <a:latin typeface="Eurostile"/>
              <a:cs typeface="Eurostile"/>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Eurostile"/>
                <a:cs typeface="Eurostile"/>
              </a:rPr>
              <a:t>Despite </a:t>
            </a:r>
            <a:r>
              <a:rPr lang="en-GB" dirty="0">
                <a:latin typeface="Eurostile"/>
                <a:cs typeface="Eurostile"/>
              </a:rPr>
              <a:t>its importance, Quality Score is often one of the most difficult concepts to for new Adwords advertisers to understand. Essentially, the higher your Quality Score (on a scale of 1 to 10), the less you will have to pay per click for your ad to appear in a certain position on the search results page.</a:t>
            </a:r>
          </a:p>
          <a:p>
            <a:r>
              <a:rPr lang="en-GB" dirty="0">
                <a:latin typeface="Eurostile"/>
                <a:cs typeface="Eurostile"/>
              </a:rPr>
              <a:t>It’s therefore possible for an advertiser with an ad in the first position on the page to be paying less than a competitor in position 2, because of higher Quality Score</a:t>
            </a:r>
            <a:r>
              <a:rPr lang="en-GB" dirty="0"/>
              <a:t>. </a:t>
            </a:r>
            <a:endParaRPr lang="en-US" dirty="0"/>
          </a:p>
        </p:txBody>
      </p:sp>
    </p:spTree>
    <p:extLst>
      <p:ext uri="{BB962C8B-B14F-4D97-AF65-F5344CB8AC3E}">
        <p14:creationId xmlns:p14="http://schemas.microsoft.com/office/powerpoint/2010/main" val="343589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6700" b="1" dirty="0" smtClean="0">
                <a:latin typeface="Eurostile"/>
                <a:cs typeface="Eurostile"/>
              </a:rPr>
              <a:t>Demographics</a:t>
            </a:r>
            <a:endParaRPr lang="en-US" sz="6700" b="1" dirty="0">
              <a:latin typeface="Eurostile"/>
              <a:cs typeface="Eurostile"/>
            </a:endParaRPr>
          </a:p>
        </p:txBody>
      </p:sp>
      <p:pic>
        <p:nvPicPr>
          <p:cNvPr id="3" name="Picture 2" descr="download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0831" y="3078679"/>
            <a:ext cx="4927600" cy="1651000"/>
          </a:xfrm>
          <a:prstGeom prst="rect">
            <a:avLst/>
          </a:prstGeom>
        </p:spPr>
      </p:pic>
    </p:spTree>
    <p:extLst>
      <p:ext uri="{BB962C8B-B14F-4D97-AF65-F5344CB8AC3E}">
        <p14:creationId xmlns:p14="http://schemas.microsoft.com/office/powerpoint/2010/main" val="2921858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Eurostile"/>
                <a:cs typeface="Eurostile"/>
              </a:rPr>
              <a:t>Relevance</a:t>
            </a:r>
            <a:endParaRPr lang="en-US" b="1" dirty="0">
              <a:latin typeface="Eurostile"/>
              <a:cs typeface="Eurostile"/>
            </a:endParaRPr>
          </a:p>
        </p:txBody>
      </p:sp>
      <p:sp>
        <p:nvSpPr>
          <p:cNvPr id="3" name="Content Placeholder 2"/>
          <p:cNvSpPr>
            <a:spLocks noGrp="1"/>
          </p:cNvSpPr>
          <p:nvPr>
            <p:ph idx="1"/>
          </p:nvPr>
        </p:nvSpPr>
        <p:spPr/>
        <p:txBody>
          <a:bodyPr>
            <a:normAutofit/>
          </a:bodyPr>
          <a:lstStyle/>
          <a:p>
            <a:pPr marL="0" indent="0">
              <a:buNone/>
            </a:pPr>
            <a:endParaRPr lang="en-GB" dirty="0">
              <a:latin typeface="Eurostile"/>
              <a:cs typeface="Eurostile"/>
            </a:endParaRPr>
          </a:p>
          <a:p>
            <a:r>
              <a:rPr lang="en-GB" dirty="0">
                <a:latin typeface="Eurostile"/>
                <a:cs typeface="Eurostile"/>
              </a:rPr>
              <a:t>How relevant is the keyword to the products/services that your business offers? </a:t>
            </a:r>
            <a:r>
              <a:rPr lang="en-GB" dirty="0" smtClean="0">
                <a:latin typeface="Eurostile"/>
                <a:cs typeface="Eurostile"/>
              </a:rPr>
              <a:t/>
            </a:r>
            <a:br>
              <a:rPr lang="en-GB" dirty="0" smtClean="0">
                <a:latin typeface="Eurostile"/>
                <a:cs typeface="Eurostile"/>
              </a:rPr>
            </a:br>
            <a:r>
              <a:rPr lang="en-GB" dirty="0">
                <a:latin typeface="Eurostile"/>
                <a:cs typeface="Eurostile"/>
              </a:rPr>
              <a:t>T</a:t>
            </a:r>
            <a:r>
              <a:rPr lang="en-GB" dirty="0" smtClean="0">
                <a:latin typeface="Eurostile"/>
                <a:cs typeface="Eurostile"/>
              </a:rPr>
              <a:t>he </a:t>
            </a:r>
            <a:r>
              <a:rPr lang="en-GB" dirty="0">
                <a:latin typeface="Eurostile"/>
                <a:cs typeface="Eurostile"/>
              </a:rPr>
              <a:t>keyword </a:t>
            </a:r>
            <a:r>
              <a:rPr lang="en-GB" dirty="0" smtClean="0">
                <a:latin typeface="Eurostile"/>
                <a:cs typeface="Eurostile"/>
              </a:rPr>
              <a:t>“woman’s vintage dress” </a:t>
            </a:r>
            <a:r>
              <a:rPr lang="en-GB" dirty="0">
                <a:latin typeface="Eurostile"/>
                <a:cs typeface="Eurostile"/>
              </a:rPr>
              <a:t>would be a better choice than the more general keyword </a:t>
            </a:r>
            <a:r>
              <a:rPr lang="en-GB" dirty="0" smtClean="0">
                <a:latin typeface="Eurostile"/>
                <a:cs typeface="Eurostile"/>
              </a:rPr>
              <a:t>“woman’s </a:t>
            </a:r>
            <a:r>
              <a:rPr lang="en-GB" dirty="0">
                <a:latin typeface="Eurostile"/>
                <a:cs typeface="Eurostile"/>
              </a:rPr>
              <a:t>shoes”, which would likely be used by some people searching for products that their business doesn’t </a:t>
            </a:r>
            <a:r>
              <a:rPr lang="en-GB" dirty="0" smtClean="0">
                <a:latin typeface="Eurostile"/>
                <a:cs typeface="Eurostile"/>
              </a:rPr>
              <a:t>offer</a:t>
            </a:r>
            <a:r>
              <a:rPr lang="en-GB" dirty="0" smtClean="0"/>
              <a:t>.  </a:t>
            </a:r>
            <a:endParaRPr lang="en-US" dirty="0"/>
          </a:p>
        </p:txBody>
      </p:sp>
    </p:spTree>
    <p:extLst>
      <p:ext uri="{BB962C8B-B14F-4D97-AF65-F5344CB8AC3E}">
        <p14:creationId xmlns:p14="http://schemas.microsoft.com/office/powerpoint/2010/main" val="73933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491" y="818488"/>
            <a:ext cx="7206261" cy="6186310"/>
          </a:xfrm>
          <a:prstGeom prst="rect">
            <a:avLst/>
          </a:prstGeom>
        </p:spPr>
        <p:txBody>
          <a:bodyPr wrap="square">
            <a:spAutoFit/>
          </a:bodyPr>
          <a:lstStyle/>
          <a:p>
            <a:r>
              <a:rPr lang="en-GB" b="1" dirty="0">
                <a:latin typeface="Eurostile"/>
                <a:cs typeface="Eurostile"/>
              </a:rPr>
              <a:t>Search volume</a:t>
            </a:r>
            <a:endParaRPr lang="en-GB" dirty="0">
              <a:latin typeface="Eurostile"/>
              <a:cs typeface="Eurostile"/>
            </a:endParaRPr>
          </a:p>
          <a:p>
            <a:r>
              <a:rPr lang="en-GB" dirty="0">
                <a:latin typeface="Eurostile"/>
                <a:cs typeface="Eurostile"/>
              </a:rPr>
              <a:t>While it’s important to focus on targeted keywords that are highly relevant to your business, you also need to strike a balance with search volume – how many people are actually searching for the keyword on Google. Generally, the more targeted a keyword is, the lower its search volume.</a:t>
            </a:r>
          </a:p>
          <a:p>
            <a:endParaRPr lang="en-GB" b="1" dirty="0" smtClean="0">
              <a:latin typeface="Eurostile"/>
              <a:cs typeface="Eurostile"/>
            </a:endParaRPr>
          </a:p>
          <a:p>
            <a:r>
              <a:rPr lang="en-GB" b="1" dirty="0" smtClean="0">
                <a:latin typeface="Eurostile"/>
                <a:cs typeface="Eurostile"/>
              </a:rPr>
              <a:t>Cost</a:t>
            </a:r>
            <a:endParaRPr lang="en-GB" dirty="0">
              <a:latin typeface="Eurostile"/>
              <a:cs typeface="Eurostile"/>
            </a:endParaRPr>
          </a:p>
          <a:p>
            <a:r>
              <a:rPr lang="en-GB" dirty="0">
                <a:latin typeface="Eurostile"/>
                <a:cs typeface="Eurostile"/>
              </a:rPr>
              <a:t>How much will you have to pay each time someone clicks on your ad after searching for this keyword? While not particularly accurate, the Keyword Tool’s Approximate CPC gives you some idea of how expensive a keyword is</a:t>
            </a:r>
            <a:r>
              <a:rPr lang="en-GB" dirty="0" smtClean="0">
                <a:latin typeface="Eurostile"/>
                <a:cs typeface="Eurostile"/>
              </a:rPr>
              <a:t>.</a:t>
            </a:r>
            <a:endParaRPr lang="en-GB" dirty="0">
              <a:latin typeface="Eurostile"/>
              <a:cs typeface="Eurostile"/>
            </a:endParaRPr>
          </a:p>
          <a:p>
            <a:endParaRPr lang="en-GB" dirty="0" smtClean="0">
              <a:latin typeface="Eurostile"/>
              <a:cs typeface="Eurostile"/>
            </a:endParaRPr>
          </a:p>
          <a:p>
            <a:r>
              <a:rPr lang="en-GB" b="1" dirty="0">
                <a:latin typeface="Eurostile"/>
                <a:cs typeface="Eurostile"/>
              </a:rPr>
              <a:t>Choosing keyword match </a:t>
            </a:r>
            <a:r>
              <a:rPr lang="en-GB" b="1" dirty="0" smtClean="0">
                <a:latin typeface="Eurostile"/>
                <a:cs typeface="Eurostile"/>
              </a:rPr>
              <a:t>types</a:t>
            </a:r>
          </a:p>
          <a:p>
            <a:endParaRPr lang="en-GB" b="1" dirty="0">
              <a:latin typeface="Eurostile"/>
              <a:cs typeface="Eurostile"/>
            </a:endParaRPr>
          </a:p>
          <a:p>
            <a:r>
              <a:rPr lang="en-GB" dirty="0">
                <a:latin typeface="Eurostile"/>
                <a:cs typeface="Eurostile"/>
              </a:rPr>
              <a:t>You’d think that by now we’d be done with keywords. Not quite. For each keyword in an Adwords account, a “match type” must also be chosen, which controls which search queries are eligible to trigger your ad. Correct match type selection can be the difference between a highly profitable Adwords account, and one that wastes money.</a:t>
            </a:r>
          </a:p>
          <a:p>
            <a:endParaRPr lang="en-GB" dirty="0" smtClean="0">
              <a:latin typeface="Eurostile"/>
              <a:cs typeface="Eurostile"/>
            </a:endParaRPr>
          </a:p>
          <a:p>
            <a:endParaRPr lang="en-GB" dirty="0">
              <a:latin typeface="Eurostile"/>
              <a:cs typeface="Eurostile"/>
            </a:endParaRPr>
          </a:p>
          <a:p>
            <a:endParaRPr lang="en-GB" dirty="0">
              <a:latin typeface="Eurostile"/>
              <a:cs typeface="Eurostile"/>
            </a:endParaRPr>
          </a:p>
        </p:txBody>
      </p:sp>
    </p:spTree>
    <p:extLst>
      <p:ext uri="{BB962C8B-B14F-4D97-AF65-F5344CB8AC3E}">
        <p14:creationId xmlns:p14="http://schemas.microsoft.com/office/powerpoint/2010/main" val="2147483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958" y="751482"/>
            <a:ext cx="8460515" cy="369332"/>
          </a:xfrm>
          <a:prstGeom prst="rect">
            <a:avLst/>
          </a:prstGeom>
          <a:noFill/>
        </p:spPr>
        <p:txBody>
          <a:bodyPr wrap="square" rtlCol="0">
            <a:spAutoFit/>
          </a:bodyPr>
          <a:lstStyle/>
          <a:p>
            <a:endParaRPr lang="en-US" dirty="0"/>
          </a:p>
        </p:txBody>
      </p:sp>
      <p:sp>
        <p:nvSpPr>
          <p:cNvPr id="5" name="Rectangle 4"/>
          <p:cNvSpPr/>
          <p:nvPr/>
        </p:nvSpPr>
        <p:spPr>
          <a:xfrm>
            <a:off x="1101038" y="639370"/>
            <a:ext cx="7363552" cy="4247317"/>
          </a:xfrm>
          <a:prstGeom prst="rect">
            <a:avLst/>
          </a:prstGeom>
        </p:spPr>
        <p:txBody>
          <a:bodyPr wrap="square">
            <a:spAutoFit/>
          </a:bodyPr>
          <a:lstStyle/>
          <a:p>
            <a:r>
              <a:rPr lang="en-GB" b="1" dirty="0">
                <a:latin typeface="Eurostile"/>
                <a:cs typeface="Eurostile"/>
              </a:rPr>
              <a:t>Broad match</a:t>
            </a:r>
            <a:endParaRPr lang="en-GB" dirty="0">
              <a:latin typeface="Eurostile"/>
              <a:cs typeface="Eurostile"/>
            </a:endParaRPr>
          </a:p>
          <a:p>
            <a:r>
              <a:rPr lang="en-GB" dirty="0">
                <a:latin typeface="Eurostile"/>
                <a:cs typeface="Eurostile"/>
              </a:rPr>
              <a:t>Broad match is the default option in Adwords, and allows you to reach the largest number of people, but provides the least control over when your ads are shown. For example, if you use the keyword “mens shoes”, your ad will be displayed to people searching for “mens shoes”, “shoes for men online”, and potentially a whole variety of irrelevant search queries such as “brown shoe polish”</a:t>
            </a:r>
            <a:r>
              <a:rPr lang="en-GB" dirty="0" smtClean="0">
                <a:latin typeface="Eurostile"/>
                <a:cs typeface="Eurostile"/>
              </a:rPr>
              <a:t>.</a:t>
            </a:r>
          </a:p>
          <a:p>
            <a:endParaRPr lang="en-GB" dirty="0">
              <a:latin typeface="Eurostile"/>
              <a:cs typeface="Eurostile"/>
            </a:endParaRPr>
          </a:p>
          <a:p>
            <a:r>
              <a:rPr lang="en-GB" b="1" dirty="0">
                <a:latin typeface="Eurostile"/>
                <a:cs typeface="Eurostile"/>
              </a:rPr>
              <a:t>Phrase match</a:t>
            </a:r>
            <a:endParaRPr lang="en-GB" dirty="0">
              <a:latin typeface="Eurostile"/>
              <a:cs typeface="Eurostile"/>
            </a:endParaRPr>
          </a:p>
          <a:p>
            <a:r>
              <a:rPr lang="en-GB" dirty="0">
                <a:latin typeface="Eurostile"/>
                <a:cs typeface="Eurostile"/>
              </a:rPr>
              <a:t>Phrase match provides more control than broad match, but reaches a smaller audience. For a phrase match keyword to display your ad, someone must enter a search into Google that contains your keyword in the same order that you typed it. For example, for the phrase match keyword “mens shoes”, your ad would be displayed to people searching for “mens shoes”, “cheap mens shoes” or “leather mens shoes </a:t>
            </a:r>
            <a:r>
              <a:rPr lang="en-GB" dirty="0" smtClean="0">
                <a:latin typeface="Eurostile"/>
                <a:cs typeface="Eurostile"/>
              </a:rPr>
              <a:t>henley”.</a:t>
            </a:r>
            <a:endParaRPr lang="en-GB" dirty="0">
              <a:latin typeface="Eurostile"/>
              <a:cs typeface="Eurostile"/>
            </a:endParaRPr>
          </a:p>
        </p:txBody>
      </p:sp>
    </p:spTree>
    <p:extLst>
      <p:ext uri="{BB962C8B-B14F-4D97-AF65-F5344CB8AC3E}">
        <p14:creationId xmlns:p14="http://schemas.microsoft.com/office/powerpoint/2010/main" val="3036259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363" y="1028343"/>
            <a:ext cx="7596576" cy="4247317"/>
          </a:xfrm>
          <a:prstGeom prst="rect">
            <a:avLst/>
          </a:prstGeom>
        </p:spPr>
        <p:txBody>
          <a:bodyPr wrap="square">
            <a:spAutoFit/>
          </a:bodyPr>
          <a:lstStyle/>
          <a:p>
            <a:r>
              <a:rPr lang="en-GB" b="1" dirty="0">
                <a:latin typeface="Eurostile"/>
                <a:cs typeface="Eurostile"/>
              </a:rPr>
              <a:t>How many campaigns do I need</a:t>
            </a:r>
            <a:r>
              <a:rPr lang="en-GB" b="1" dirty="0" smtClean="0">
                <a:latin typeface="Eurostile"/>
                <a:cs typeface="Eurostile"/>
              </a:rPr>
              <a:t>?</a:t>
            </a:r>
          </a:p>
          <a:p>
            <a:endParaRPr lang="en-GB" dirty="0">
              <a:latin typeface="Eurostile"/>
              <a:cs typeface="Eurostile"/>
            </a:endParaRPr>
          </a:p>
          <a:p>
            <a:r>
              <a:rPr lang="en-GB" dirty="0">
                <a:latin typeface="Eurostile"/>
                <a:cs typeface="Eurostile"/>
              </a:rPr>
              <a:t>There’s a number of reasons why you might want to create multiple campaigns. These include separating advertising based on:</a:t>
            </a:r>
          </a:p>
          <a:p>
            <a:pPr marL="285750" lvl="0" indent="-285750">
              <a:buFont typeface="Arial"/>
              <a:buChar char="•"/>
            </a:pPr>
            <a:r>
              <a:rPr lang="en-GB" dirty="0">
                <a:latin typeface="Eurostile"/>
                <a:cs typeface="Eurostile"/>
              </a:rPr>
              <a:t>Different products or services</a:t>
            </a:r>
          </a:p>
          <a:p>
            <a:pPr marL="285750" lvl="0" indent="-285750">
              <a:buFont typeface="Arial"/>
              <a:buChar char="•"/>
            </a:pPr>
            <a:r>
              <a:rPr lang="en-GB" dirty="0">
                <a:latin typeface="Eurostile"/>
                <a:cs typeface="Eurostile"/>
              </a:rPr>
              <a:t>Different budgets</a:t>
            </a:r>
          </a:p>
          <a:p>
            <a:pPr marL="285750" lvl="0" indent="-285750">
              <a:buFont typeface="Arial"/>
              <a:buChar char="•"/>
            </a:pPr>
            <a:r>
              <a:rPr lang="en-GB" dirty="0">
                <a:latin typeface="Eurostile"/>
                <a:cs typeface="Eurostile"/>
              </a:rPr>
              <a:t>Geographical location</a:t>
            </a:r>
          </a:p>
          <a:p>
            <a:pPr marL="285750" lvl="0" indent="-285750">
              <a:buFont typeface="Arial"/>
              <a:buChar char="•"/>
            </a:pPr>
            <a:r>
              <a:rPr lang="en-GB" dirty="0">
                <a:latin typeface="Eurostile"/>
                <a:cs typeface="Eurostile"/>
              </a:rPr>
              <a:t>Network (this guide focuses only on the Search Network, however when using the Display Network you should always use separate campaigns</a:t>
            </a:r>
            <a:r>
              <a:rPr lang="en-GB" dirty="0" smtClean="0">
                <a:latin typeface="Eurostile"/>
                <a:cs typeface="Eurostile"/>
              </a:rPr>
              <a:t>)</a:t>
            </a:r>
            <a:br>
              <a:rPr lang="en-GB" dirty="0" smtClean="0">
                <a:latin typeface="Eurostile"/>
                <a:cs typeface="Eurostile"/>
              </a:rPr>
            </a:br>
            <a:endParaRPr lang="en-GB" dirty="0">
              <a:latin typeface="Eurostile"/>
              <a:cs typeface="Eurostile"/>
            </a:endParaRPr>
          </a:p>
          <a:p>
            <a:r>
              <a:rPr lang="en-GB" b="1" dirty="0">
                <a:latin typeface="Eurostile"/>
                <a:cs typeface="Eurostile"/>
              </a:rPr>
              <a:t>How many ad groups do I need</a:t>
            </a:r>
            <a:r>
              <a:rPr lang="en-GB" b="1" dirty="0" smtClean="0">
                <a:latin typeface="Eurostile"/>
                <a:cs typeface="Eurostile"/>
              </a:rPr>
              <a:t>?</a:t>
            </a:r>
          </a:p>
          <a:p>
            <a:endParaRPr lang="en-GB" dirty="0">
              <a:latin typeface="Eurostile"/>
              <a:cs typeface="Eurostile"/>
            </a:endParaRPr>
          </a:p>
          <a:p>
            <a:r>
              <a:rPr lang="en-GB" dirty="0">
                <a:latin typeface="Eurostile"/>
                <a:cs typeface="Eurostile"/>
              </a:rPr>
              <a:t>Within each campaign, you’ll need to create at least one ad group, which is a collection of keywords and ads. As a general rule, you should aim for at least three ad groups per campaign.</a:t>
            </a:r>
          </a:p>
        </p:txBody>
      </p:sp>
    </p:spTree>
    <p:extLst>
      <p:ext uri="{BB962C8B-B14F-4D97-AF65-F5344CB8AC3E}">
        <p14:creationId xmlns:p14="http://schemas.microsoft.com/office/powerpoint/2010/main" val="2580387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434470"/>
            <a:ext cx="8383032" cy="5632312"/>
          </a:xfrm>
          <a:prstGeom prst="rect">
            <a:avLst/>
          </a:prstGeom>
        </p:spPr>
        <p:txBody>
          <a:bodyPr wrap="square">
            <a:spAutoFit/>
          </a:bodyPr>
          <a:lstStyle/>
          <a:p>
            <a:r>
              <a:rPr lang="en-GB" b="1" dirty="0">
                <a:latin typeface="Eurostile"/>
                <a:cs typeface="Eurostile"/>
              </a:rPr>
              <a:t>Writing compelling ads</a:t>
            </a:r>
            <a:endParaRPr lang="en-GB" dirty="0">
              <a:latin typeface="Eurostile"/>
              <a:cs typeface="Eurostile"/>
            </a:endParaRPr>
          </a:p>
          <a:p>
            <a:r>
              <a:rPr lang="en-GB" dirty="0">
                <a:latin typeface="Eurostile"/>
                <a:cs typeface="Eurostile"/>
              </a:rPr>
              <a:t>Ok, we’re ready to start writing some ads. While a complete guide to ad copywriting is beyond the scope of this guide, there are a few things you should keep in mind when writing your ads:</a:t>
            </a:r>
          </a:p>
          <a:p>
            <a:r>
              <a:rPr lang="en-GB" b="1" dirty="0">
                <a:latin typeface="Eurostile"/>
                <a:cs typeface="Eurostile"/>
              </a:rPr>
              <a:t>Know your USP</a:t>
            </a:r>
            <a:endParaRPr lang="en-GB" dirty="0">
              <a:latin typeface="Eurostile"/>
              <a:cs typeface="Eurostile"/>
            </a:endParaRPr>
          </a:p>
          <a:p>
            <a:r>
              <a:rPr lang="en-GB" dirty="0">
                <a:latin typeface="Eurostile"/>
                <a:cs typeface="Eurostile"/>
              </a:rPr>
              <a:t>Your USP, or Unique Selling Proposition, explains why a prospective customer should buy your product or service instead of a competitor’s. Including this in your ad will differentiate it from all of the other ads/search results around it.</a:t>
            </a:r>
          </a:p>
          <a:p>
            <a:r>
              <a:rPr lang="en-GB" b="1" dirty="0">
                <a:latin typeface="Eurostile"/>
                <a:cs typeface="Eurostile"/>
              </a:rPr>
              <a:t>Think like the searcher</a:t>
            </a:r>
            <a:endParaRPr lang="en-GB" dirty="0">
              <a:latin typeface="Eurostile"/>
              <a:cs typeface="Eurostile"/>
            </a:endParaRPr>
          </a:p>
          <a:p>
            <a:r>
              <a:rPr lang="en-GB" dirty="0">
                <a:latin typeface="Eurostile"/>
                <a:cs typeface="Eurostile"/>
              </a:rPr>
              <a:t>Try to put yourself in the position of someone searching for one of your keywords in Google. What do they want to know about your product/service? What might their objections or concerns be? Answer these questions in your ad if you can.</a:t>
            </a:r>
          </a:p>
          <a:p>
            <a:r>
              <a:rPr lang="en-GB" b="1" dirty="0">
                <a:latin typeface="Eurostile"/>
                <a:cs typeface="Eurostile"/>
              </a:rPr>
              <a:t>Include your keyword</a:t>
            </a:r>
            <a:endParaRPr lang="en-GB" dirty="0">
              <a:latin typeface="Eurostile"/>
              <a:cs typeface="Eurostile"/>
            </a:endParaRPr>
          </a:p>
          <a:p>
            <a:r>
              <a:rPr lang="en-GB" dirty="0">
                <a:latin typeface="Eurostile"/>
                <a:cs typeface="Eurostile"/>
              </a:rPr>
              <a:t>Ads that include the keyword, especially in the heading, tend to receive more clicks than ads that don’t. One reason for this is that when a keyword is included in ad text, Google highlights those words in bold, making it more eye-catching.</a:t>
            </a:r>
          </a:p>
          <a:p>
            <a:r>
              <a:rPr lang="en-GB" b="1" dirty="0">
                <a:latin typeface="Eurostile"/>
                <a:cs typeface="Eurostile"/>
              </a:rPr>
              <a:t>Include a call to action</a:t>
            </a:r>
            <a:endParaRPr lang="en-GB" dirty="0">
              <a:latin typeface="Eurostile"/>
              <a:cs typeface="Eurostile"/>
            </a:endParaRPr>
          </a:p>
          <a:p>
            <a:r>
              <a:rPr lang="en-GB" dirty="0">
                <a:latin typeface="Eurostile"/>
                <a:cs typeface="Eurostile"/>
              </a:rPr>
              <a:t>A Call To Action tells the searcher what you want them to do once they arrive on your site. For an ecommerce website, this might be “Buy Online Now”. This also helps to filter out people who aren’t going to take the action that you require</a:t>
            </a:r>
            <a:r>
              <a:rPr lang="en-GB" dirty="0" smtClean="0"/>
              <a:t>.</a:t>
            </a:r>
            <a:endParaRPr lang="en-GB" dirty="0"/>
          </a:p>
        </p:txBody>
      </p:sp>
    </p:spTree>
    <p:extLst>
      <p:ext uri="{BB962C8B-B14F-4D97-AF65-F5344CB8AC3E}">
        <p14:creationId xmlns:p14="http://schemas.microsoft.com/office/powerpoint/2010/main" val="3196607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434470"/>
            <a:ext cx="8383032" cy="5632312"/>
          </a:xfrm>
          <a:prstGeom prst="rect">
            <a:avLst/>
          </a:prstGeom>
        </p:spPr>
        <p:txBody>
          <a:bodyPr wrap="square">
            <a:spAutoFit/>
          </a:bodyPr>
          <a:lstStyle/>
          <a:p>
            <a:r>
              <a:rPr lang="en-GB" b="1" dirty="0">
                <a:latin typeface="Eurostile"/>
                <a:cs typeface="Eurostile"/>
              </a:rPr>
              <a:t>Writing compelling ads</a:t>
            </a:r>
            <a:endParaRPr lang="en-GB" dirty="0">
              <a:latin typeface="Eurostile"/>
              <a:cs typeface="Eurostile"/>
            </a:endParaRPr>
          </a:p>
          <a:p>
            <a:r>
              <a:rPr lang="en-GB" dirty="0">
                <a:latin typeface="Eurostile"/>
                <a:cs typeface="Eurostile"/>
              </a:rPr>
              <a:t>Ok, we’re ready to start writing some ads. While a complete guide to ad copywriting is beyond the scope of this guide, there are a few things you should keep in mind when writing your ads:</a:t>
            </a:r>
          </a:p>
          <a:p>
            <a:r>
              <a:rPr lang="en-GB" b="1" dirty="0">
                <a:latin typeface="Eurostile"/>
                <a:cs typeface="Eurostile"/>
              </a:rPr>
              <a:t>Know your USP</a:t>
            </a:r>
            <a:endParaRPr lang="en-GB" dirty="0">
              <a:latin typeface="Eurostile"/>
              <a:cs typeface="Eurostile"/>
            </a:endParaRPr>
          </a:p>
          <a:p>
            <a:r>
              <a:rPr lang="en-GB" dirty="0">
                <a:latin typeface="Eurostile"/>
                <a:cs typeface="Eurostile"/>
              </a:rPr>
              <a:t>Your USP, or Unique Selling Proposition, explains why a prospective customer should buy your product or service instead of a competitor’s. Including this in your ad will differentiate it from all of the other ads/search results around it.</a:t>
            </a:r>
          </a:p>
          <a:p>
            <a:r>
              <a:rPr lang="en-GB" b="1" dirty="0">
                <a:latin typeface="Eurostile"/>
                <a:cs typeface="Eurostile"/>
              </a:rPr>
              <a:t>Think like the searcher</a:t>
            </a:r>
            <a:endParaRPr lang="en-GB" dirty="0">
              <a:latin typeface="Eurostile"/>
              <a:cs typeface="Eurostile"/>
            </a:endParaRPr>
          </a:p>
          <a:p>
            <a:r>
              <a:rPr lang="en-GB" dirty="0">
                <a:latin typeface="Eurostile"/>
                <a:cs typeface="Eurostile"/>
              </a:rPr>
              <a:t>Try to put yourself in the position of someone searching for one of your keywords in Google. What do they want to know about your product/service? What might their objections or concerns be? Answer these questions in your ad if you can.</a:t>
            </a:r>
          </a:p>
          <a:p>
            <a:r>
              <a:rPr lang="en-GB" b="1" dirty="0">
                <a:latin typeface="Eurostile"/>
                <a:cs typeface="Eurostile"/>
              </a:rPr>
              <a:t>Include your keyword</a:t>
            </a:r>
            <a:endParaRPr lang="en-GB" dirty="0">
              <a:latin typeface="Eurostile"/>
              <a:cs typeface="Eurostile"/>
            </a:endParaRPr>
          </a:p>
          <a:p>
            <a:r>
              <a:rPr lang="en-GB" dirty="0">
                <a:latin typeface="Eurostile"/>
                <a:cs typeface="Eurostile"/>
              </a:rPr>
              <a:t>Ads that include the keyword, especially in the heading, tend to receive more clicks than ads that don’t. One reason for this is that when a keyword is included in ad text, Google highlights those words in bold, making it more eye-catching.</a:t>
            </a:r>
          </a:p>
          <a:p>
            <a:r>
              <a:rPr lang="en-GB" b="1" dirty="0">
                <a:latin typeface="Eurostile"/>
                <a:cs typeface="Eurostile"/>
              </a:rPr>
              <a:t>Include a call to action</a:t>
            </a:r>
            <a:endParaRPr lang="en-GB" dirty="0">
              <a:latin typeface="Eurostile"/>
              <a:cs typeface="Eurostile"/>
            </a:endParaRPr>
          </a:p>
          <a:p>
            <a:r>
              <a:rPr lang="en-GB" dirty="0">
                <a:latin typeface="Eurostile"/>
                <a:cs typeface="Eurostile"/>
              </a:rPr>
              <a:t>A Call To Action tells the searcher what you want them to do once they arrive on your site. For an ecommerce website, this might be “Buy Online Now”. This also helps to filter out people who aren’t going to take the action that you require</a:t>
            </a:r>
            <a:r>
              <a:rPr lang="en-GB" dirty="0" smtClean="0"/>
              <a:t>.</a:t>
            </a:r>
            <a:endParaRPr lang="en-GB" dirty="0"/>
          </a:p>
        </p:txBody>
      </p:sp>
    </p:spTree>
    <p:extLst>
      <p:ext uri="{BB962C8B-B14F-4D97-AF65-F5344CB8AC3E}">
        <p14:creationId xmlns:p14="http://schemas.microsoft.com/office/powerpoint/2010/main" val="166756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178150"/>
            <a:ext cx="8383032" cy="4524316"/>
          </a:xfrm>
          <a:prstGeom prst="rect">
            <a:avLst/>
          </a:prstGeom>
        </p:spPr>
        <p:txBody>
          <a:bodyPr wrap="square">
            <a:spAutoFit/>
          </a:bodyPr>
          <a:lstStyle/>
          <a:p>
            <a:r>
              <a:rPr lang="en-GB" b="1" dirty="0" smtClean="0">
                <a:latin typeface="Eurostile"/>
                <a:cs typeface="Eurostile"/>
              </a:rPr>
              <a:t>Ad rules</a:t>
            </a:r>
            <a:endParaRPr lang="en-GB" dirty="0" smtClean="0">
              <a:latin typeface="Eurostile"/>
              <a:cs typeface="Eurostile"/>
            </a:endParaRPr>
          </a:p>
          <a:p>
            <a:r>
              <a:rPr lang="en-GB" dirty="0" smtClean="0">
                <a:latin typeface="Eurostile"/>
                <a:cs typeface="Eurostile"/>
              </a:rPr>
              <a:t>If your ad doesn’t meet Google’s rules, it will be disapproved. These include ad formatting rules and Google’s general advertising policies.</a:t>
            </a:r>
          </a:p>
          <a:p>
            <a:endParaRPr lang="en-GB" b="1" dirty="0" smtClean="0">
              <a:latin typeface="Eurostile"/>
              <a:cs typeface="Eurostile"/>
            </a:endParaRPr>
          </a:p>
          <a:p>
            <a:r>
              <a:rPr lang="en-GB" b="1" dirty="0" smtClean="0">
                <a:latin typeface="Eurostile"/>
                <a:cs typeface="Eurostile"/>
              </a:rPr>
              <a:t>Setting up conversion tracking</a:t>
            </a:r>
            <a:endParaRPr lang="en-GB" dirty="0" smtClean="0">
              <a:latin typeface="Eurostile"/>
              <a:cs typeface="Eurostile"/>
            </a:endParaRPr>
          </a:p>
          <a:p>
            <a:r>
              <a:rPr lang="en-GB" dirty="0" smtClean="0">
                <a:latin typeface="Eurostile"/>
                <a:cs typeface="Eurostile"/>
              </a:rPr>
              <a:t>Access to proper metrics is essential to managing your Adwords account – without them there is no way of knowing if you are achieving your goals, or which advertising (campaigns, ad groups and keywords) is profitable and which are not.</a:t>
            </a:r>
          </a:p>
          <a:p>
            <a:r>
              <a:rPr lang="en-GB" dirty="0" smtClean="0">
                <a:latin typeface="Eurostile"/>
                <a:cs typeface="Eurostile"/>
              </a:rPr>
              <a:t>Adwords conversion tracking tool provides important data relating to what a searcher does after clicking on your ad (whether they purchase, submit an enquiry via a contact form, etc.), which allows you to make advertising decisions based on what is actually getting results.</a:t>
            </a:r>
          </a:p>
          <a:p>
            <a:r>
              <a:rPr lang="en-GB" dirty="0" smtClean="0">
                <a:latin typeface="Eurostile"/>
                <a:cs typeface="Eurostile"/>
              </a:rPr>
              <a:t>Once you’ve add conversion tracking, you’ll have access to the following metrics:</a:t>
            </a:r>
          </a:p>
          <a:p>
            <a:pPr lvl="0"/>
            <a:r>
              <a:rPr lang="en-GB" dirty="0" smtClean="0">
                <a:latin typeface="Eurostile"/>
                <a:cs typeface="Eurostile"/>
              </a:rPr>
              <a:t>Cost Per Conversion (how much are you paying for a sale, phone call, etc.)</a:t>
            </a:r>
          </a:p>
          <a:p>
            <a:pPr lvl="0"/>
            <a:r>
              <a:rPr lang="en-GB" dirty="0" smtClean="0">
                <a:latin typeface="Eurostile"/>
                <a:cs typeface="Eurostile"/>
              </a:rPr>
              <a:t>Conversion Rate (what percentage of visitors are completing a transaction, contacting you, etc.)</a:t>
            </a:r>
          </a:p>
        </p:txBody>
      </p:sp>
    </p:spTree>
    <p:extLst>
      <p:ext uri="{BB962C8B-B14F-4D97-AF65-F5344CB8AC3E}">
        <p14:creationId xmlns:p14="http://schemas.microsoft.com/office/powerpoint/2010/main" val="952112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178150"/>
            <a:ext cx="8383032" cy="4247317"/>
          </a:xfrm>
          <a:prstGeom prst="rect">
            <a:avLst/>
          </a:prstGeom>
        </p:spPr>
        <p:txBody>
          <a:bodyPr wrap="square">
            <a:spAutoFit/>
          </a:bodyPr>
          <a:lstStyle/>
          <a:p>
            <a:pPr lvl="0"/>
            <a:endParaRPr lang="en-GB" dirty="0" smtClean="0">
              <a:latin typeface="Eurostile"/>
              <a:cs typeface="Eurostile"/>
            </a:endParaRPr>
          </a:p>
          <a:p>
            <a:pPr lvl="0"/>
            <a:endParaRPr lang="en-GB" dirty="0">
              <a:latin typeface="Eurostile"/>
              <a:cs typeface="Eurostile"/>
            </a:endParaRPr>
          </a:p>
          <a:p>
            <a:pPr lvl="0"/>
            <a:r>
              <a:rPr lang="en-GB" b="1" dirty="0" smtClean="0">
                <a:latin typeface="Eurostile"/>
                <a:cs typeface="Eurostile"/>
              </a:rPr>
              <a:t>Total Conversions (total number of transactions, phone calls, etc.)</a:t>
            </a:r>
          </a:p>
          <a:p>
            <a:pPr lvl="0"/>
            <a:endParaRPr lang="en-GB" dirty="0" smtClean="0">
              <a:latin typeface="Eurostile"/>
              <a:cs typeface="Eurostile"/>
            </a:endParaRPr>
          </a:p>
          <a:p>
            <a:r>
              <a:rPr lang="en-GB" dirty="0" smtClean="0">
                <a:latin typeface="Eurostile"/>
                <a:cs typeface="Eurostile"/>
              </a:rPr>
              <a:t>Once you have conversion tracking installed, you’ll be able to easily identify where you’re getting results and where you’re not, and then make changes accordingly. Without it, you’re essentially “flying blind”, almost certainly wasting money as a result.</a:t>
            </a:r>
          </a:p>
          <a:p>
            <a:r>
              <a:rPr lang="en-GB" dirty="0" smtClean="0">
                <a:latin typeface="Eurostile"/>
                <a:cs typeface="Eurostile"/>
              </a:rPr>
              <a:t>We’ve worked with clients who have wasted thousands of dollars on Adwords (before hiring us) that could have been easily avoided had they been using conversion tracking.</a:t>
            </a:r>
          </a:p>
          <a:p>
            <a:r>
              <a:rPr lang="en-GB" dirty="0" smtClean="0">
                <a:latin typeface="Eurostile"/>
                <a:cs typeface="Eurostile"/>
              </a:rPr>
              <a:t>In order to use the Adwords conversion tracking, you’ll need to add a piece of code to your website. </a:t>
            </a:r>
          </a:p>
          <a:p>
            <a:endParaRPr lang="en-GB" dirty="0">
              <a:latin typeface="Eurostile"/>
              <a:cs typeface="Eurostile"/>
            </a:endParaRPr>
          </a:p>
          <a:p>
            <a:r>
              <a:rPr lang="en-GB" dirty="0" smtClean="0">
                <a:latin typeface="Eurostile"/>
                <a:cs typeface="Eurostile"/>
                <a:hlinkClick r:id="rId2"/>
              </a:rPr>
              <a:t>https://support.google.com/adwords/answer/1722054?hl=en</a:t>
            </a:r>
            <a:r>
              <a:rPr lang="en-GB" dirty="0" smtClean="0">
                <a:latin typeface="Eurostile"/>
                <a:cs typeface="Eurostile"/>
              </a:rPr>
              <a:t> </a:t>
            </a:r>
          </a:p>
          <a:p>
            <a:endParaRPr lang="en-GB" dirty="0" smtClean="0"/>
          </a:p>
          <a:p>
            <a:endParaRPr lang="en-GB" dirty="0" smtClean="0"/>
          </a:p>
        </p:txBody>
      </p:sp>
    </p:spTree>
    <p:extLst>
      <p:ext uri="{BB962C8B-B14F-4D97-AF65-F5344CB8AC3E}">
        <p14:creationId xmlns:p14="http://schemas.microsoft.com/office/powerpoint/2010/main" val="2997710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7.46.png"/>
          <p:cNvPicPr>
            <a:picLocks noGrp="1" noChangeAspect="1"/>
          </p:cNvPicPr>
          <p:nvPr>
            <p:ph idx="1"/>
          </p:nvPr>
        </p:nvPicPr>
        <p:blipFill>
          <a:blip r:embed="rId2" cstate="screen">
            <a:extLst>
              <a:ext uri="{28A0092B-C50C-407E-A947-70E740481C1C}">
                <a14:useLocalDpi xmlns:a14="http://schemas.microsoft.com/office/drawing/2010/main"/>
              </a:ext>
            </a:extLst>
          </a:blip>
          <a:srcRect t="-65235" b="-65235"/>
          <a:stretch>
            <a:fillRect/>
          </a:stretch>
        </p:blipFill>
        <p:spPr/>
      </p:pic>
    </p:spTree>
    <p:extLst>
      <p:ext uri="{BB962C8B-B14F-4D97-AF65-F5344CB8AC3E}">
        <p14:creationId xmlns:p14="http://schemas.microsoft.com/office/powerpoint/2010/main" val="30345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49.0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689514"/>
          </a:xfrm>
          <a:prstGeom prst="rect">
            <a:avLst/>
          </a:prstGeom>
        </p:spPr>
      </p:pic>
    </p:spTree>
    <p:extLst>
      <p:ext uri="{BB962C8B-B14F-4D97-AF65-F5344CB8AC3E}">
        <p14:creationId xmlns:p14="http://schemas.microsoft.com/office/powerpoint/2010/main" val="132034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ychology-Of-Social-Networks-Twitter-Demographic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7171" y="0"/>
            <a:ext cx="4857750" cy="6858000"/>
          </a:xfrm>
          <a:prstGeom prst="rect">
            <a:avLst/>
          </a:prstGeom>
        </p:spPr>
      </p:pic>
    </p:spTree>
    <p:extLst>
      <p:ext uri="{BB962C8B-B14F-4D97-AF65-F5344CB8AC3E}">
        <p14:creationId xmlns:p14="http://schemas.microsoft.com/office/powerpoint/2010/main" val="2488018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9.20.png"/>
          <p:cNvPicPr>
            <a:picLocks noGrp="1" noChangeAspect="1"/>
          </p:cNvPicPr>
          <p:nvPr>
            <p:ph idx="1"/>
          </p:nvPr>
        </p:nvPicPr>
        <p:blipFill>
          <a:blip r:embed="rId2" cstate="screen">
            <a:extLst>
              <a:ext uri="{28A0092B-C50C-407E-A947-70E740481C1C}">
                <a14:useLocalDpi xmlns:a14="http://schemas.microsoft.com/office/drawing/2010/main"/>
              </a:ext>
            </a:extLst>
          </a:blip>
          <a:srcRect l="-51096" r="-51096"/>
          <a:stretch>
            <a:fillRect/>
          </a:stretch>
        </p:blipFill>
        <p:spPr>
          <a:xfrm>
            <a:off x="346514" y="877845"/>
            <a:ext cx="8229600" cy="4525963"/>
          </a:xfrm>
        </p:spPr>
      </p:pic>
    </p:spTree>
    <p:extLst>
      <p:ext uri="{BB962C8B-B14F-4D97-AF65-F5344CB8AC3E}">
        <p14:creationId xmlns:p14="http://schemas.microsoft.com/office/powerpoint/2010/main" val="2818719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9.37.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296115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5490" y="518464"/>
            <a:ext cx="6856726" cy="369332"/>
          </a:xfrm>
          <a:prstGeom prst="rect">
            <a:avLst/>
          </a:prstGeom>
          <a:noFill/>
        </p:spPr>
        <p:txBody>
          <a:bodyPr wrap="square" rtlCol="0">
            <a:spAutoFit/>
          </a:bodyPr>
          <a:lstStyle/>
          <a:p>
            <a:endParaRPr lang="en-US" dirty="0"/>
          </a:p>
        </p:txBody>
      </p:sp>
      <p:pic>
        <p:nvPicPr>
          <p:cNvPr id="2" name="Picture 1" descr="Screen Shot 2017-11-15 at 14.08.5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5437" y="810665"/>
            <a:ext cx="8280400" cy="1422400"/>
          </a:xfrm>
          <a:prstGeom prst="rect">
            <a:avLst/>
          </a:prstGeom>
        </p:spPr>
      </p:pic>
      <p:sp>
        <p:nvSpPr>
          <p:cNvPr id="3" name="Rectangle 2"/>
          <p:cNvSpPr/>
          <p:nvPr/>
        </p:nvSpPr>
        <p:spPr>
          <a:xfrm>
            <a:off x="634990" y="2541065"/>
            <a:ext cx="7625704" cy="3970318"/>
          </a:xfrm>
          <a:prstGeom prst="rect">
            <a:avLst/>
          </a:prstGeom>
        </p:spPr>
        <p:txBody>
          <a:bodyPr wrap="square">
            <a:spAutoFit/>
          </a:bodyPr>
          <a:lstStyle/>
          <a:p>
            <a:r>
              <a:rPr lang="en-US" b="1" dirty="0">
                <a:latin typeface="Eurostile"/>
                <a:cs typeface="Eurostile"/>
              </a:rPr>
              <a:t>Headline</a:t>
            </a:r>
          </a:p>
          <a:p>
            <a:r>
              <a:rPr lang="en-US" dirty="0">
                <a:latin typeface="Eurostile"/>
                <a:cs typeface="Eurostile"/>
              </a:rPr>
              <a:t>People are most likely to notice your headline text, so consider including words that people may have entered in their Google search. Your text ad consists of two headlines where you can enter up to 30 characters in each to promote your product or service. The headlines are separated by a dash "-" and may appear differently based on the device someone is using when they view your ad.</a:t>
            </a:r>
          </a:p>
          <a:p>
            <a:endParaRPr lang="en-US" dirty="0">
              <a:latin typeface="Eurostile"/>
              <a:cs typeface="Eurostile"/>
            </a:endParaRPr>
          </a:p>
          <a:p>
            <a:r>
              <a:rPr lang="en-US" b="1" dirty="0">
                <a:latin typeface="Eurostile"/>
                <a:cs typeface="Eurostile"/>
              </a:rPr>
              <a:t>Display URL</a:t>
            </a:r>
          </a:p>
          <a:p>
            <a:r>
              <a:rPr lang="en-US" dirty="0">
                <a:latin typeface="Eurostile"/>
                <a:cs typeface="Eurostile"/>
              </a:rPr>
              <a:t>The display URL, usually in green, shows your website address. This display URL is made up of the domain from your final URL and the text in the optional ”Path” fields. These fields are designed to help people who see your ad get a better sense of where they’ll be taken when they click it. Your path text doesn’t have to match the exact language of your display URL. </a:t>
            </a:r>
          </a:p>
        </p:txBody>
      </p:sp>
    </p:spTree>
    <p:extLst>
      <p:ext uri="{BB962C8B-B14F-4D97-AF65-F5344CB8AC3E}">
        <p14:creationId xmlns:p14="http://schemas.microsoft.com/office/powerpoint/2010/main" val="920258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467" y="335845"/>
            <a:ext cx="7817949" cy="6463309"/>
          </a:xfrm>
          <a:prstGeom prst="rect">
            <a:avLst/>
          </a:prstGeom>
        </p:spPr>
        <p:txBody>
          <a:bodyPr wrap="square">
            <a:spAutoFit/>
          </a:bodyPr>
          <a:lstStyle/>
          <a:p>
            <a:r>
              <a:rPr lang="en-US" b="1" dirty="0">
                <a:latin typeface="Eurostile"/>
                <a:cs typeface="Eurostile"/>
              </a:rPr>
              <a:t>Description</a:t>
            </a:r>
          </a:p>
          <a:p>
            <a:r>
              <a:rPr lang="en-US" dirty="0">
                <a:latin typeface="Eurostile"/>
                <a:cs typeface="Eurostile"/>
              </a:rPr>
              <a:t>Use the description to highlight details about your product or service. It’s a good idea to include a “call to action” – the action you want your customer to take. If you’re an online shoe shop, your description might include “Shop now” or “Buy shoes now”. If you offer a service, you might want to add something like “Get an instant quote online” or “See pricing”.</a:t>
            </a:r>
          </a:p>
          <a:p>
            <a:endParaRPr lang="en-US" dirty="0">
              <a:latin typeface="Eurostile"/>
              <a:cs typeface="Eurostile"/>
            </a:endParaRPr>
          </a:p>
          <a:p>
            <a:r>
              <a:rPr lang="en-US" b="1" dirty="0">
                <a:latin typeface="Eurostile"/>
                <a:cs typeface="Eurostile"/>
              </a:rPr>
              <a:t>Length limits</a:t>
            </a:r>
          </a:p>
          <a:p>
            <a:r>
              <a:rPr lang="en-US" dirty="0">
                <a:latin typeface="Eurostile"/>
                <a:cs typeface="Eurostile"/>
              </a:rPr>
              <a:t>Field	Max length</a:t>
            </a:r>
          </a:p>
          <a:p>
            <a:r>
              <a:rPr lang="en-US" dirty="0">
                <a:latin typeface="Eurostile"/>
                <a:cs typeface="Eurostile"/>
              </a:rPr>
              <a:t>Headline 1	30 characters</a:t>
            </a:r>
          </a:p>
          <a:p>
            <a:r>
              <a:rPr lang="en-US" dirty="0">
                <a:latin typeface="Eurostile"/>
                <a:cs typeface="Eurostile"/>
              </a:rPr>
              <a:t>Headline 2	30 characters</a:t>
            </a:r>
          </a:p>
          <a:p>
            <a:r>
              <a:rPr lang="en-US" dirty="0">
                <a:latin typeface="Eurostile"/>
                <a:cs typeface="Eurostile"/>
              </a:rPr>
              <a:t>Description	80 characters</a:t>
            </a:r>
          </a:p>
          <a:p>
            <a:r>
              <a:rPr lang="en-US" dirty="0">
                <a:latin typeface="Eurostile"/>
                <a:cs typeface="Eurostile"/>
              </a:rPr>
              <a:t>Path (2</a:t>
            </a:r>
            <a:r>
              <a:rPr lang="en-US" dirty="0" smtClean="0">
                <a:latin typeface="Eurostile"/>
                <a:cs typeface="Eurostile"/>
              </a:rPr>
              <a:t>)*</a:t>
            </a:r>
            <a:r>
              <a:rPr lang="en-US" dirty="0">
                <a:latin typeface="Eurostile"/>
                <a:cs typeface="Eurostile"/>
              </a:rPr>
              <a:t>	15 characters each</a:t>
            </a:r>
          </a:p>
          <a:p>
            <a:endParaRPr lang="en-US" dirty="0" smtClean="0">
              <a:latin typeface="Eurostile"/>
              <a:cs typeface="Eurostile"/>
            </a:endParaRPr>
          </a:p>
          <a:p>
            <a:r>
              <a:rPr lang="en-US" dirty="0" smtClean="0">
                <a:latin typeface="Eurostile"/>
                <a:cs typeface="Eurostile"/>
              </a:rPr>
              <a:t>In </a:t>
            </a:r>
            <a:r>
              <a:rPr lang="en-US" dirty="0">
                <a:latin typeface="Eurostile"/>
                <a:cs typeface="Eurostile"/>
              </a:rPr>
              <a:t>expanded text ads, the length limits are the same across all languages. Each character in double-width languages like Korean, Japanese or Chinese counts as two towards the limit instead of one</a:t>
            </a:r>
            <a:r>
              <a:rPr lang="en-US" dirty="0" smtClean="0">
                <a:latin typeface="Eurostile"/>
                <a:cs typeface="Eurostile"/>
              </a:rPr>
              <a:t>.</a:t>
            </a:r>
          </a:p>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a:p>
        </p:txBody>
      </p:sp>
    </p:spTree>
    <p:extLst>
      <p:ext uri="{BB962C8B-B14F-4D97-AF65-F5344CB8AC3E}">
        <p14:creationId xmlns:p14="http://schemas.microsoft.com/office/powerpoint/2010/main" val="3822742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467" y="335845"/>
            <a:ext cx="7817949" cy="1754327"/>
          </a:xfrm>
          <a:prstGeom prst="rect">
            <a:avLst/>
          </a:prstGeom>
        </p:spPr>
        <p:txBody>
          <a:bodyPr wrap="square">
            <a:spAutoFit/>
          </a:bodyPr>
          <a:lstStyle/>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endParaRPr lang="en-US" dirty="0" smtClean="0">
              <a:latin typeface="Eurostile"/>
              <a:cs typeface="Eurostile"/>
            </a:endParaRPr>
          </a:p>
          <a:p>
            <a:endParaRPr lang="en-US" dirty="0">
              <a:latin typeface="Eurostile"/>
              <a:cs typeface="Eurostile"/>
            </a:endParaRPr>
          </a:p>
          <a:p>
            <a:endParaRPr lang="en-US" dirty="0"/>
          </a:p>
        </p:txBody>
      </p:sp>
      <p:sp>
        <p:nvSpPr>
          <p:cNvPr id="3" name="TextBox 2"/>
          <p:cNvSpPr txBox="1"/>
          <p:nvPr/>
        </p:nvSpPr>
        <p:spPr>
          <a:xfrm>
            <a:off x="710723" y="996149"/>
            <a:ext cx="7631529" cy="2585323"/>
          </a:xfrm>
          <a:prstGeom prst="rect">
            <a:avLst/>
          </a:prstGeom>
          <a:noFill/>
        </p:spPr>
        <p:txBody>
          <a:bodyPr wrap="square" rtlCol="0">
            <a:spAutoFit/>
          </a:bodyPr>
          <a:lstStyle/>
          <a:p>
            <a:r>
              <a:rPr lang="en-US" dirty="0">
                <a:latin typeface="Eurostile"/>
                <a:cs typeface="Eurostile"/>
              </a:rPr>
              <a:t>*</a:t>
            </a:r>
            <a:r>
              <a:rPr lang="en-US" dirty="0" smtClean="0">
                <a:latin typeface="Eurostile"/>
                <a:cs typeface="Eurostile"/>
              </a:rPr>
              <a:t>The </a:t>
            </a:r>
            <a:r>
              <a:rPr lang="en-US" dirty="0">
                <a:latin typeface="Eurostile"/>
                <a:cs typeface="Eurostile"/>
              </a:rPr>
              <a:t>“Path” fields are part of the Display URL in expanded text ads, which is typically displayed in green text below the headline and above the description. The fields give potential customers an idea of where they will end up on your site once they have clicked your ad, so the text you put in the fields should describe the product or service described in the ad in more detail. Paths are optional, and they support up to 15 characters each.</a:t>
            </a:r>
          </a:p>
          <a:p>
            <a:endParaRPr lang="en-US" dirty="0">
              <a:latin typeface="Eurostile"/>
              <a:cs typeface="Eurostile"/>
            </a:endParaRPr>
          </a:p>
          <a:p>
            <a:r>
              <a:rPr lang="en-US" dirty="0">
                <a:latin typeface="Eurostile"/>
                <a:cs typeface="Eurostile"/>
              </a:rPr>
              <a:t>AdWords uses the domain from your final URL combined with your path text, if any is entered, to create the Display URL.</a:t>
            </a:r>
          </a:p>
        </p:txBody>
      </p:sp>
      <p:pic>
        <p:nvPicPr>
          <p:cNvPr id="2" name="Picture 1" descr="Screen Shot 2017-11-15 at 14.16.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80665" y="3668590"/>
            <a:ext cx="5997462" cy="2743866"/>
          </a:xfrm>
          <a:prstGeom prst="rect">
            <a:avLst/>
          </a:prstGeom>
        </p:spPr>
      </p:pic>
    </p:spTree>
    <p:extLst>
      <p:ext uri="{BB962C8B-B14F-4D97-AF65-F5344CB8AC3E}">
        <p14:creationId xmlns:p14="http://schemas.microsoft.com/office/powerpoint/2010/main" val="31592801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4247" y="530115"/>
            <a:ext cx="7113052" cy="3416320"/>
          </a:xfrm>
          <a:prstGeom prst="rect">
            <a:avLst/>
          </a:prstGeom>
          <a:noFill/>
        </p:spPr>
        <p:txBody>
          <a:bodyPr wrap="square" rtlCol="0">
            <a:spAutoFit/>
          </a:bodyPr>
          <a:lstStyle/>
          <a:p>
            <a:r>
              <a:rPr lang="en-US" b="1" dirty="0">
                <a:latin typeface="Eurostile"/>
                <a:cs typeface="Eurostile"/>
              </a:rPr>
              <a:t>Sign in to your AdWords account</a:t>
            </a:r>
            <a:r>
              <a:rPr lang="en-US" b="1" dirty="0" smtClean="0">
                <a:latin typeface="Eurostile"/>
                <a:cs typeface="Eurostile"/>
              </a:rPr>
              <a:t>.</a:t>
            </a:r>
          </a:p>
          <a:p>
            <a:endParaRPr lang="en-US" dirty="0">
              <a:latin typeface="Eurostile"/>
              <a:cs typeface="Eurostile"/>
            </a:endParaRPr>
          </a:p>
          <a:p>
            <a:r>
              <a:rPr lang="en-US" dirty="0">
                <a:latin typeface="Eurostile"/>
                <a:cs typeface="Eurostile"/>
              </a:rPr>
              <a:t>Click the Tools tab and select Ad Preview and Diagnosis.</a:t>
            </a:r>
          </a:p>
          <a:p>
            <a:r>
              <a:rPr lang="en-US" dirty="0">
                <a:latin typeface="Eurostile"/>
                <a:cs typeface="Eurostile"/>
              </a:rPr>
              <a:t>In the text box, enter the keyword that you want to test. Make sure it’s a keyword that’s included in your campaign, or closely related.</a:t>
            </a:r>
          </a:p>
          <a:p>
            <a:r>
              <a:rPr lang="en-US" dirty="0">
                <a:latin typeface="Eurostile"/>
                <a:cs typeface="Eurostile"/>
              </a:rPr>
              <a:t>Change any of the other settings (location, language, device) as needed. If you’ve targeted your ad to a certain language, location or device, you’ll need to specify this information to preview your ad</a:t>
            </a:r>
            <a:r>
              <a:rPr lang="en-US" dirty="0" smtClean="0">
                <a:latin typeface="Eurostile"/>
                <a:cs typeface="Eurostile"/>
              </a:rPr>
              <a:t>.</a:t>
            </a:r>
          </a:p>
          <a:p>
            <a:endParaRPr lang="en-US" dirty="0" smtClean="0">
              <a:latin typeface="Eurostile"/>
              <a:cs typeface="Eurostile"/>
            </a:endParaRPr>
          </a:p>
          <a:p>
            <a:r>
              <a:rPr lang="en-US" b="1" dirty="0" smtClean="0">
                <a:latin typeface="Eurostile"/>
                <a:cs typeface="Eurostile"/>
              </a:rPr>
              <a:t>Click </a:t>
            </a:r>
            <a:r>
              <a:rPr lang="en-US" b="1" dirty="0">
                <a:latin typeface="Eurostile"/>
                <a:cs typeface="Eurostile"/>
              </a:rPr>
              <a:t>Preview</a:t>
            </a:r>
            <a:r>
              <a:rPr lang="en-US" b="1" dirty="0" smtClean="0">
                <a:latin typeface="Eurostile"/>
                <a:cs typeface="Eurostile"/>
              </a:rPr>
              <a:t>.</a:t>
            </a:r>
            <a:r>
              <a:rPr lang="en-US" dirty="0">
                <a:latin typeface="Eurostile"/>
                <a:cs typeface="Eurostile"/>
              </a:rPr>
              <a:t> </a:t>
            </a:r>
            <a:endParaRPr lang="en-US" dirty="0" smtClean="0">
              <a:latin typeface="Eurostile"/>
              <a:cs typeface="Eurostile"/>
            </a:endParaRPr>
          </a:p>
          <a:p>
            <a:endParaRPr lang="en-US" dirty="0">
              <a:latin typeface="Eurostile"/>
              <a:cs typeface="Eurostile"/>
            </a:endParaRPr>
          </a:p>
          <a:p>
            <a:r>
              <a:rPr lang="en-US" dirty="0" smtClean="0">
                <a:latin typeface="Eurostile"/>
                <a:cs typeface="Eurostile"/>
              </a:rPr>
              <a:t>Ad </a:t>
            </a:r>
            <a:r>
              <a:rPr lang="en-US" dirty="0">
                <a:latin typeface="Eurostile"/>
                <a:cs typeface="Eurostile"/>
              </a:rPr>
              <a:t>Preview and Diagnosis tool</a:t>
            </a:r>
            <a:endParaRPr lang="en-US" b="1" dirty="0" smtClean="0">
              <a:latin typeface="Eurostile"/>
              <a:cs typeface="Eurostile"/>
            </a:endParaRPr>
          </a:p>
        </p:txBody>
      </p:sp>
    </p:spTree>
    <p:extLst>
      <p:ext uri="{BB962C8B-B14F-4D97-AF65-F5344CB8AC3E}">
        <p14:creationId xmlns:p14="http://schemas.microsoft.com/office/powerpoint/2010/main" val="40375455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107" y="1147612"/>
            <a:ext cx="7118877" cy="4801315"/>
          </a:xfrm>
          <a:prstGeom prst="rect">
            <a:avLst/>
          </a:prstGeom>
          <a:noFill/>
        </p:spPr>
        <p:txBody>
          <a:bodyPr wrap="square" rtlCol="0">
            <a:spAutoFit/>
          </a:bodyPr>
          <a:lstStyle/>
          <a:p>
            <a:r>
              <a:rPr lang="en-US" b="1" dirty="0">
                <a:latin typeface="Eurostile"/>
                <a:cs typeface="Eurostile"/>
              </a:rPr>
              <a:t>Sign in to your AdWords account</a:t>
            </a:r>
            <a:r>
              <a:rPr lang="en-US" dirty="0" smtClean="0">
                <a:latin typeface="Eurostile"/>
                <a:cs typeface="Eurostile"/>
              </a:rPr>
              <a:t>.</a:t>
            </a:r>
          </a:p>
          <a:p>
            <a:endParaRPr lang="en-US" dirty="0">
              <a:latin typeface="Eurostile"/>
              <a:cs typeface="Eurostile"/>
            </a:endParaRPr>
          </a:p>
          <a:p>
            <a:pPr marL="285750" indent="-285750">
              <a:buFont typeface="Arial"/>
              <a:buChar char="•"/>
            </a:pPr>
            <a:r>
              <a:rPr lang="en-US" dirty="0">
                <a:latin typeface="Eurostile"/>
                <a:cs typeface="Eurostile"/>
              </a:rPr>
              <a:t>Click the Tools tab and select Ad Preview and Diagnosis.</a:t>
            </a:r>
          </a:p>
          <a:p>
            <a:pPr marL="285750" indent="-285750">
              <a:buFont typeface="Arial"/>
              <a:buChar char="•"/>
            </a:pPr>
            <a:r>
              <a:rPr lang="en-US" dirty="0">
                <a:latin typeface="Eurostile"/>
                <a:cs typeface="Eurostile"/>
              </a:rPr>
              <a:t>In the text box, enter the keyword that you want to test. Make sure it’s a keyword that’s included in your campaign, or closely related.</a:t>
            </a:r>
          </a:p>
          <a:p>
            <a:pPr marL="285750" indent="-285750">
              <a:buFont typeface="Arial"/>
              <a:buChar char="•"/>
            </a:pPr>
            <a:r>
              <a:rPr lang="en-US" dirty="0">
                <a:latin typeface="Eurostile"/>
                <a:cs typeface="Eurostile"/>
              </a:rPr>
              <a:t>Change any of the other settings (location, language, device) as needed. If you’ve targeted your ad to a certain language, location or device, you’ll need to specify this information to preview your ad.</a:t>
            </a:r>
          </a:p>
          <a:p>
            <a:pPr marL="285750" indent="-285750">
              <a:buFont typeface="Arial"/>
              <a:buChar char="•"/>
            </a:pPr>
            <a:r>
              <a:rPr lang="en-US" dirty="0">
                <a:latin typeface="Eurostile"/>
                <a:cs typeface="Eurostile"/>
              </a:rPr>
              <a:t>Click Preview.</a:t>
            </a:r>
          </a:p>
          <a:p>
            <a:endParaRPr lang="en-US" dirty="0" smtClean="0">
              <a:latin typeface="Eurostile"/>
              <a:cs typeface="Eurostile"/>
            </a:endParaRPr>
          </a:p>
          <a:p>
            <a:r>
              <a:rPr lang="en-US" dirty="0" smtClean="0">
                <a:latin typeface="Eurostile"/>
                <a:cs typeface="Eurostile"/>
              </a:rPr>
              <a:t>The </a:t>
            </a:r>
            <a:r>
              <a:rPr lang="en-US" dirty="0">
                <a:latin typeface="Eurostile"/>
                <a:cs typeface="Eurostile"/>
              </a:rPr>
              <a:t>tool will tell you if your ad is eligible to appear for these search settings. If your ad is eligible to show on the first page of Google search results, you’ll see it highlighted in green. Ads that are eligible and show on the 2nd page or later may not appear in the Ad Preview and Diagnosis tool. Bear in mind that if your ad has extensions, they may not always display in the Ad Preview and Diagnosis tool. View your ad extension performance.</a:t>
            </a:r>
          </a:p>
        </p:txBody>
      </p:sp>
    </p:spTree>
    <p:extLst>
      <p:ext uri="{BB962C8B-B14F-4D97-AF65-F5344CB8AC3E}">
        <p14:creationId xmlns:p14="http://schemas.microsoft.com/office/powerpoint/2010/main" val="14803330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157" y="840805"/>
            <a:ext cx="6699435" cy="3970318"/>
          </a:xfrm>
          <a:prstGeom prst="rect">
            <a:avLst/>
          </a:prstGeom>
          <a:noFill/>
        </p:spPr>
        <p:txBody>
          <a:bodyPr wrap="square" rtlCol="0">
            <a:spAutoFit/>
          </a:bodyPr>
          <a:lstStyle/>
          <a:p>
            <a:r>
              <a:rPr lang="en-US" dirty="0">
                <a:latin typeface="Eurostile"/>
                <a:cs typeface="Eurostile"/>
              </a:rPr>
              <a:t>1) AdWords launched in 2000, when searchers were conducting more than 20 million searches per day on google.com. Sixteen years later, the search engine handles more than three billion searches per day. (Search Engine Land)</a:t>
            </a:r>
          </a:p>
          <a:p>
            <a:r>
              <a:rPr lang="en-US" dirty="0">
                <a:latin typeface="Eurostile"/>
                <a:cs typeface="Eurostile"/>
              </a:rPr>
              <a:t>2) An 18-year-old college dropout named Scott Banister is credited with the brilliant, multi-billion-dollar idea of pay-for-placement search listings, an idea later developed by Bill Gross at IdeaLab. (Search Engine History)</a:t>
            </a:r>
          </a:p>
          <a:p>
            <a:r>
              <a:rPr lang="en-US" dirty="0">
                <a:latin typeface="Eurostile"/>
                <a:cs typeface="Eurostile"/>
              </a:rPr>
              <a:t>3) AdWords was actually Google’s second advertising program. The first, called Premium Sponsorships, launched just months before. After a few years, AdWords overtook it. (Search Engine Watch)</a:t>
            </a:r>
          </a:p>
          <a:p>
            <a:r>
              <a:rPr lang="en-US" dirty="0">
                <a:latin typeface="Eurostile"/>
                <a:cs typeface="Eurostile"/>
              </a:rPr>
              <a:t>The Numbers of Today</a:t>
            </a:r>
          </a:p>
          <a:p>
            <a:r>
              <a:rPr lang="en-US" dirty="0">
                <a:latin typeface="Eurostile"/>
                <a:cs typeface="Eurostile"/>
              </a:rPr>
              <a:t>4) Number of Google Advertisers: Over 4 million (Business Insider)</a:t>
            </a:r>
          </a:p>
          <a:p>
            <a:r>
              <a:rPr lang="en-US" dirty="0">
                <a:latin typeface="Eurostile"/>
                <a:cs typeface="Eurostile"/>
              </a:rPr>
              <a:t>5) Google’s takes up 33% of global digital ad revenue (Emarketer</a:t>
            </a:r>
            <a:r>
              <a:rPr lang="en-US" dirty="0" smtClean="0">
                <a:latin typeface="Eurostile"/>
                <a:cs typeface="Eurostile"/>
              </a:rPr>
              <a:t>)</a:t>
            </a:r>
            <a:endParaRPr lang="en-US" dirty="0">
              <a:latin typeface="Eurostile"/>
              <a:cs typeface="Eurostile"/>
            </a:endParaRPr>
          </a:p>
        </p:txBody>
      </p:sp>
    </p:spTree>
    <p:extLst>
      <p:ext uri="{BB962C8B-B14F-4D97-AF65-F5344CB8AC3E}">
        <p14:creationId xmlns:p14="http://schemas.microsoft.com/office/powerpoint/2010/main" val="3604570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0"/>
            <a:ext cx="6699435" cy="3693319"/>
          </a:xfrm>
          <a:prstGeom prst="rect">
            <a:avLst/>
          </a:prstGeom>
          <a:noFill/>
        </p:spPr>
        <p:txBody>
          <a:bodyPr wrap="square" rtlCol="0">
            <a:spAutoFit/>
          </a:bodyPr>
          <a:lstStyle/>
          <a:p>
            <a:endParaRPr lang="en-US" dirty="0" smtClean="0">
              <a:latin typeface="Eurostile"/>
              <a:cs typeface="Eurostile"/>
            </a:endParaRPr>
          </a:p>
          <a:p>
            <a:endParaRPr lang="en-US" dirty="0">
              <a:latin typeface="Eurostile"/>
              <a:cs typeface="Eurostile"/>
            </a:endParaRPr>
          </a:p>
          <a:p>
            <a:endParaRPr lang="en-US" dirty="0" smtClean="0">
              <a:latin typeface="Eurostile"/>
              <a:cs typeface="Eurostile"/>
            </a:endParaRPr>
          </a:p>
          <a:p>
            <a:r>
              <a:rPr lang="en-US" dirty="0" smtClean="0">
                <a:latin typeface="Eurostile"/>
                <a:cs typeface="Eurostile"/>
              </a:rPr>
              <a:t>6</a:t>
            </a:r>
            <a:r>
              <a:rPr lang="en-US" dirty="0">
                <a:latin typeface="Eurostile"/>
                <a:cs typeface="Eurostile"/>
              </a:rPr>
              <a:t>) About 97% of Google’s total revenue comes from advertising. (Investopedia)</a:t>
            </a:r>
          </a:p>
          <a:p>
            <a:r>
              <a:rPr lang="en-US" dirty="0">
                <a:latin typeface="Eurostile"/>
                <a:cs typeface="Eurostile"/>
              </a:rPr>
              <a:t>7) Businesses make an average of $2 in revenue for every $1 they spend on AdWords. (Google Economic Impact)</a:t>
            </a:r>
          </a:p>
          <a:p>
            <a:r>
              <a:rPr lang="en-US" dirty="0">
                <a:latin typeface="Eurostile"/>
                <a:cs typeface="Eurostile"/>
              </a:rPr>
              <a:t>8) The top 3 paid ad spots get 41% of the clicks on the page (Niel Patel)</a:t>
            </a:r>
          </a:p>
          <a:p>
            <a:r>
              <a:rPr lang="en-US" dirty="0">
                <a:latin typeface="Eurostile"/>
                <a:cs typeface="Eurostile"/>
              </a:rPr>
              <a:t>9) AdWords competitive rate of 87% allows your advertisement to fairly promote your products or services making you a competitor to those in similar industries. (Optimus 01)</a:t>
            </a:r>
          </a:p>
          <a:p>
            <a:r>
              <a:rPr lang="en-US" dirty="0">
                <a:latin typeface="Eurostile"/>
                <a:cs typeface="Eurostile"/>
              </a:rPr>
              <a:t>Google’s Display and Search </a:t>
            </a:r>
            <a:r>
              <a:rPr lang="en-US" dirty="0" smtClean="0">
                <a:latin typeface="Eurostile"/>
                <a:cs typeface="Eurostile"/>
              </a:rPr>
              <a:t>Network</a:t>
            </a:r>
            <a:endParaRPr lang="en-US" dirty="0">
              <a:latin typeface="Eurostile"/>
              <a:cs typeface="Eurostile"/>
            </a:endParaRPr>
          </a:p>
        </p:txBody>
      </p:sp>
    </p:spTree>
    <p:extLst>
      <p:ext uri="{BB962C8B-B14F-4D97-AF65-F5344CB8AC3E}">
        <p14:creationId xmlns:p14="http://schemas.microsoft.com/office/powerpoint/2010/main" val="24395870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576719"/>
            <a:ext cx="6699435" cy="3693319"/>
          </a:xfrm>
          <a:prstGeom prst="rect">
            <a:avLst/>
          </a:prstGeom>
          <a:noFill/>
        </p:spPr>
        <p:txBody>
          <a:bodyPr wrap="square" rtlCol="0">
            <a:spAutoFit/>
          </a:bodyPr>
          <a:lstStyle/>
          <a:p>
            <a:r>
              <a:rPr lang="en-US" dirty="0">
                <a:latin typeface="Eurostile"/>
                <a:cs typeface="Eurostile"/>
              </a:rPr>
              <a:t>10) Number of businesses advertising on the Google Search Network: Over 1.2 million (Wordstream)</a:t>
            </a:r>
          </a:p>
          <a:p>
            <a:r>
              <a:rPr lang="en-US" dirty="0">
                <a:latin typeface="Eurostile"/>
                <a:cs typeface="Eurostile"/>
              </a:rPr>
              <a:t>11) Number of sites that are part of the Google Ad Display Network: Over 1 million (Wordstream)</a:t>
            </a:r>
          </a:p>
          <a:p>
            <a:r>
              <a:rPr lang="en-US" dirty="0">
                <a:latin typeface="Eurostile"/>
                <a:cs typeface="Eurostile"/>
              </a:rPr>
              <a:t>12) Google’s display campaigns reach 80% of global internet users (Google Content Network)</a:t>
            </a:r>
          </a:p>
          <a:p>
            <a:r>
              <a:rPr lang="en-US" dirty="0">
                <a:latin typeface="Eurostile"/>
                <a:cs typeface="Eurostile"/>
              </a:rPr>
              <a:t>13) Consumers exposed to display ads are, on average, 155% more likely to search for brand- and segment-specific terms. (Google Content Network)</a:t>
            </a:r>
          </a:p>
          <a:p>
            <a:r>
              <a:rPr lang="en-US" dirty="0">
                <a:latin typeface="Eurostile"/>
                <a:cs typeface="Eurostile"/>
              </a:rPr>
              <a:t>14) The average click-through rate of an ad on the Google Display Network is four times as high as the average banner ad in the US and almost ten times as high as a Facebook ad. (Moz)</a:t>
            </a:r>
          </a:p>
          <a:p>
            <a:r>
              <a:rPr lang="en-US" dirty="0">
                <a:latin typeface="Eurostile"/>
                <a:cs typeface="Eurostile"/>
              </a:rPr>
              <a:t>AdWords Industry </a:t>
            </a:r>
            <a:r>
              <a:rPr lang="en-US" dirty="0" smtClean="0">
                <a:latin typeface="Eurostile"/>
                <a:cs typeface="Eurostile"/>
              </a:rPr>
              <a:t>Superlatives</a:t>
            </a:r>
            <a:endParaRPr lang="en-US" dirty="0">
              <a:latin typeface="Eurostile"/>
              <a:cs typeface="Eurostile"/>
            </a:endParaRPr>
          </a:p>
        </p:txBody>
      </p:sp>
    </p:spTree>
    <p:extLst>
      <p:ext uri="{BB962C8B-B14F-4D97-AF65-F5344CB8AC3E}">
        <p14:creationId xmlns:p14="http://schemas.microsoft.com/office/powerpoint/2010/main" val="3730431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2172</TotalTime>
  <Words>4498</Words>
  <Application>Microsoft Macintosh PowerPoint</Application>
  <PresentationFormat>On-screen Show (4:3)</PresentationFormat>
  <Paragraphs>380</Paragraphs>
  <Slides>105</Slides>
  <Notes>3</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Hello! </vt:lpstr>
      <vt:lpstr>Social Media Advertising</vt:lpstr>
      <vt:lpstr>PowerPoint Presentation</vt:lpstr>
      <vt:lpstr>PowerPoint Presentation</vt:lpstr>
      <vt:lpstr>PowerPoint Presentation</vt:lpstr>
      <vt:lpstr>PowerPoint Presentation</vt:lpstr>
      <vt:lpstr>PowerPoint Presentation</vt:lpstr>
      <vt:lpstr>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tips…</vt:lpstr>
      <vt:lpstr>Facebook Marketplace</vt:lpstr>
      <vt:lpstr>5 tips…</vt:lpstr>
      <vt:lpstr>PowerPoint Presentation</vt:lpstr>
      <vt:lpstr>PowerPoint Presentation</vt:lpstr>
      <vt:lpstr>PowerPoint Presentation</vt:lpstr>
      <vt:lpstr>Types of Ads Available </vt:lpstr>
      <vt:lpstr>PowerPoint Presentation</vt:lpstr>
      <vt:lpstr>PowerPoint Presentation</vt:lpstr>
      <vt:lpstr>PowerPoint Presentation</vt:lpstr>
      <vt:lpstr>Single Image Ad</vt:lpstr>
      <vt:lpstr>PowerPoint Presentation</vt:lpstr>
      <vt:lpstr>PowerPoint Presentation</vt:lpstr>
      <vt:lpstr>30 Second Video Ad – Instagram stories…</vt:lpstr>
      <vt:lpstr>PowerPoint Presentation</vt:lpstr>
      <vt:lpstr>PowerPoint Presentation</vt:lpstr>
      <vt:lpstr>PowerPoint Presentation</vt:lpstr>
      <vt:lpstr>PowerPoint Presentation</vt:lpstr>
      <vt:lpstr>PowerPoint Presentation</vt:lpstr>
      <vt:lpstr>PowerPoint Presentation</vt:lpstr>
      <vt:lpstr>2016 v. 2017</vt:lpstr>
      <vt:lpstr>PowerPoint Presentation</vt:lpstr>
      <vt:lpstr>PowerPoint Presentation</vt:lpstr>
      <vt:lpstr>PowerPoint Presentation</vt:lpstr>
      <vt:lpstr> Cheap shoes...  </vt:lpstr>
      <vt:lpstr>PowerPoint Presentation</vt:lpstr>
      <vt:lpstr>Best position</vt:lpstr>
      <vt:lpstr>Finance and Insurance leads</vt:lpstr>
      <vt:lpstr>Set-up your account</vt:lpstr>
      <vt:lpstr>PowerPoint Presentation</vt:lpstr>
      <vt:lpstr>TIP</vt:lpstr>
      <vt:lpstr>PowerPoint Presentation</vt:lpstr>
      <vt:lpstr>Your campaign</vt:lpstr>
      <vt:lpstr>The objective</vt:lpstr>
      <vt:lpstr>Keywords</vt:lpstr>
      <vt:lpstr>Start with your own list of keywords</vt:lpstr>
      <vt:lpstr>Being a sleuth with competitors</vt:lpstr>
      <vt:lpstr>TIP</vt:lpstr>
      <vt:lpstr>Google Keywords Planner</vt:lpstr>
      <vt:lpstr>PowerPoint Presentation</vt:lpstr>
      <vt:lpstr>PowerPoint Presentation</vt:lpstr>
      <vt:lpstr>PowerPoint Presentation</vt:lpstr>
      <vt:lpstr>PowerPoint Presentation</vt:lpstr>
      <vt:lpstr>PowerPoint Presentation</vt:lpstr>
      <vt:lpstr>PowerPoint Presentation</vt:lpstr>
      <vt:lpstr>Remember!</vt:lpstr>
      <vt:lpstr>Cost </vt:lpstr>
      <vt:lpstr>Quality Score</vt:lpstr>
      <vt:lpstr>Relevance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Outside of Adwords</vt:lpstr>
      <vt:lpstr>Is your company on Google (&amp; Maps)?</vt:lpstr>
      <vt:lpstr>Questions? </vt:lpstr>
    </vt:vector>
  </TitlesOfParts>
  <Company>The Henley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 Content Generation</dc:title>
  <dc:creator>Ashley  Mackie </dc:creator>
  <cp:lastModifiedBy>Ashley  Mackie </cp:lastModifiedBy>
  <cp:revision>45</cp:revision>
  <dcterms:created xsi:type="dcterms:W3CDTF">2017-11-27T10:58:54Z</dcterms:created>
  <dcterms:modified xsi:type="dcterms:W3CDTF">2018-02-28T11:18:31Z</dcterms:modified>
</cp:coreProperties>
</file>