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94" r:id="rId2"/>
    <p:sldId id="261" r:id="rId3"/>
    <p:sldId id="293" r:id="rId4"/>
    <p:sldId id="256" r:id="rId5"/>
    <p:sldId id="257" r:id="rId6"/>
    <p:sldId id="258" r:id="rId7"/>
    <p:sldId id="259" r:id="rId8"/>
    <p:sldId id="260" r:id="rId9"/>
    <p:sldId id="262" r:id="rId10"/>
    <p:sldId id="263" r:id="rId11"/>
    <p:sldId id="265" r:id="rId12"/>
    <p:sldId id="264" r:id="rId13"/>
    <p:sldId id="366" r:id="rId14"/>
    <p:sldId id="367" r:id="rId15"/>
    <p:sldId id="368" r:id="rId16"/>
    <p:sldId id="295" r:id="rId17"/>
    <p:sldId id="297" r:id="rId18"/>
    <p:sldId id="298" r:id="rId19"/>
    <p:sldId id="299" r:id="rId20"/>
    <p:sldId id="301" r:id="rId21"/>
    <p:sldId id="302" r:id="rId22"/>
    <p:sldId id="303" r:id="rId23"/>
    <p:sldId id="342" r:id="rId24"/>
    <p:sldId id="345" r:id="rId25"/>
    <p:sldId id="354" r:id="rId26"/>
    <p:sldId id="356" r:id="rId27"/>
    <p:sldId id="357" r:id="rId28"/>
    <p:sldId id="358" r:id="rId29"/>
    <p:sldId id="359" r:id="rId30"/>
    <p:sldId id="361" r:id="rId31"/>
    <p:sldId id="362" r:id="rId32"/>
    <p:sldId id="363" r:id="rId33"/>
    <p:sldId id="360" r:id="rId34"/>
    <p:sldId id="365" r:id="rId35"/>
    <p:sldId id="364" r:id="rId36"/>
    <p:sldId id="287" r:id="rId37"/>
    <p:sldId id="288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51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F1BCB-7F7B-424A-BB06-BC5F5861EC9B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768DA-A59B-234F-B9AD-31AB61FB7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2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275B-87FD-4C41-AFAB-A144101986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56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275B-87FD-4C41-AFAB-A144101986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61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3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8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5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5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6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5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5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3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3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63B8A-08D1-314B-BF17-F04B1E34E75D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7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lentedmarketing.com/" TargetMode="External"/><Relationship Id="rId2" Type="http://schemas.openxmlformats.org/officeDocument/2006/relationships/hyperlink" Target="mailto:ashm@henleycol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oto@henleycol.ac.uk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lentedmarketing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7" y="2733675"/>
            <a:ext cx="32861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61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1-06 at 10.11.3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87" r="-10287"/>
          <a:stretch>
            <a:fillRect/>
          </a:stretch>
        </p:blipFill>
        <p:spPr>
          <a:xfrm>
            <a:off x="457200" y="130141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5415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</a:t>
            </a:r>
            <a:r>
              <a:rPr lang="en-US" b="1" dirty="0" smtClean="0"/>
              <a:t>companies</a:t>
            </a:r>
            <a:r>
              <a:rPr lang="en-US" dirty="0" smtClean="0"/>
              <a:t> use social media?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Gain valuable customer insights</a:t>
            </a:r>
          </a:p>
          <a:p>
            <a:r>
              <a:rPr lang="en-US" dirty="0" smtClean="0"/>
              <a:t>Increase brand awareness and loyalty</a:t>
            </a:r>
          </a:p>
          <a:p>
            <a:r>
              <a:rPr lang="en-US" dirty="0" smtClean="0"/>
              <a:t>Run targeted ads with real-time results</a:t>
            </a:r>
          </a:p>
          <a:p>
            <a:r>
              <a:rPr lang="en-US" dirty="0" smtClean="0"/>
              <a:t>Generate higher conversion </a:t>
            </a:r>
            <a:r>
              <a:rPr lang="en-US" dirty="0" smtClean="0"/>
              <a:t>leads</a:t>
            </a:r>
            <a:endParaRPr lang="en-US" dirty="0" smtClean="0"/>
          </a:p>
          <a:p>
            <a:r>
              <a:rPr lang="en-US" dirty="0" smtClean="0"/>
              <a:t>Increase website traffic</a:t>
            </a:r>
          </a:p>
          <a:p>
            <a:r>
              <a:rPr lang="en-US" dirty="0" smtClean="0"/>
              <a:t>Look at competitors</a:t>
            </a:r>
          </a:p>
          <a:p>
            <a:r>
              <a:rPr lang="en-US" dirty="0" smtClean="0"/>
              <a:t>Share content</a:t>
            </a:r>
          </a:p>
          <a:p>
            <a:r>
              <a:rPr lang="en-US" dirty="0" smtClean="0"/>
              <a:t>Build relationships</a:t>
            </a:r>
          </a:p>
          <a:p>
            <a:r>
              <a:rPr lang="en-US" dirty="0" smtClean="0"/>
              <a:t>It is </a:t>
            </a:r>
            <a:r>
              <a:rPr lang="en-US" dirty="0" smtClean="0"/>
              <a:t>FREE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25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1-06 at 10.16.4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831" b="-36831"/>
          <a:stretch>
            <a:fillRect/>
          </a:stretch>
        </p:blipFill>
        <p:spPr>
          <a:xfrm>
            <a:off x="457200" y="107733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2233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Websites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4038517"/>
            <a:ext cx="2941575" cy="1920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338" y="4602392"/>
            <a:ext cx="1226926" cy="102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6" y="986845"/>
            <a:ext cx="1498600" cy="1498600"/>
          </a:xfrm>
          <a:prstGeom prst="rect">
            <a:avLst/>
          </a:prstGeom>
        </p:spPr>
      </p:pic>
      <p:pic>
        <p:nvPicPr>
          <p:cNvPr id="4" name="Picture 3" descr="Black+Wix+logo+Asse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379" y="5314497"/>
            <a:ext cx="2898648" cy="646176"/>
          </a:xfrm>
          <a:prstGeom prst="rect">
            <a:avLst/>
          </a:prstGeom>
        </p:spPr>
      </p:pic>
      <p:pic>
        <p:nvPicPr>
          <p:cNvPr id="7" name="Picture 6" descr="download 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247" y="3199348"/>
            <a:ext cx="48387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18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consider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Get Your Domain Name</a:t>
            </a:r>
          </a:p>
          <a:p>
            <a:r>
              <a:rPr lang="en-GB" dirty="0"/>
              <a:t>Choose a Web Host and Sign Up for an </a:t>
            </a:r>
            <a:r>
              <a:rPr lang="en-GB" dirty="0" smtClean="0"/>
              <a:t>Account</a:t>
            </a:r>
          </a:p>
          <a:p>
            <a:r>
              <a:rPr lang="en-GB" dirty="0" smtClean="0"/>
              <a:t>Do you need a website (e-commerce) or a blog?</a:t>
            </a:r>
          </a:p>
          <a:p>
            <a:r>
              <a:rPr lang="en-GB" dirty="0" smtClean="0"/>
              <a:t>Drafting content using quality content and keywords</a:t>
            </a:r>
          </a:p>
          <a:p>
            <a:r>
              <a:rPr lang="en-GB" dirty="0"/>
              <a:t>Designing your Web Pages</a:t>
            </a:r>
          </a:p>
          <a:p>
            <a:r>
              <a:rPr lang="en-GB" dirty="0" smtClean="0"/>
              <a:t>Going Live </a:t>
            </a:r>
          </a:p>
          <a:p>
            <a:r>
              <a:rPr lang="en-GB" dirty="0" smtClean="0"/>
              <a:t>Management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476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Google Analytics and Keywords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75" y="4577605"/>
            <a:ext cx="32194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3917" y="629431"/>
            <a:ext cx="802216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Eurostile"/>
                <a:cs typeface="Eurostile"/>
              </a:rPr>
              <a:t>The current Google landscape </a:t>
            </a:r>
          </a:p>
          <a:p>
            <a:endParaRPr lang="en-US" sz="4000" dirty="0">
              <a:latin typeface="Eurostile"/>
              <a:cs typeface="Eurostile"/>
            </a:endParaRPr>
          </a:p>
          <a:p>
            <a:r>
              <a:rPr lang="en-US" sz="4000" dirty="0" smtClean="0">
                <a:latin typeface="Eurostile"/>
                <a:cs typeface="Eurostile"/>
              </a:rPr>
              <a:t>Did you know that every day Google processes over </a:t>
            </a:r>
            <a:r>
              <a:rPr lang="en-US" sz="4000" b="1" dirty="0" smtClean="0">
                <a:latin typeface="Eurostile"/>
                <a:cs typeface="Eurostile"/>
              </a:rPr>
              <a:t>40k</a:t>
            </a:r>
            <a:r>
              <a:rPr lang="en-US" sz="4000" dirty="0" smtClean="0">
                <a:latin typeface="Eurostile"/>
                <a:cs typeface="Eurostile"/>
              </a:rPr>
              <a:t> search queries every second? </a:t>
            </a:r>
          </a:p>
          <a:p>
            <a:endParaRPr lang="en-US" sz="4000" dirty="0">
              <a:latin typeface="Eurostile"/>
              <a:cs typeface="Eurostile"/>
            </a:endParaRPr>
          </a:p>
          <a:p>
            <a:r>
              <a:rPr lang="en-US" sz="4000" dirty="0" smtClean="0">
                <a:latin typeface="Eurostile"/>
                <a:cs typeface="Eurostile"/>
              </a:rPr>
              <a:t>This equals to over </a:t>
            </a:r>
            <a:r>
              <a:rPr lang="en-US" sz="4000" b="1" dirty="0" smtClean="0">
                <a:latin typeface="Eurostile"/>
                <a:cs typeface="Eurostile"/>
              </a:rPr>
              <a:t>3.5</a:t>
            </a:r>
            <a:r>
              <a:rPr lang="en-US" sz="4000" dirty="0" smtClean="0">
                <a:latin typeface="Eurostile"/>
                <a:cs typeface="Eurostile"/>
              </a:rPr>
              <a:t> billion searches per day and </a:t>
            </a:r>
            <a:r>
              <a:rPr lang="en-US" sz="4000" b="1" dirty="0" smtClean="0">
                <a:latin typeface="Eurostile"/>
                <a:cs typeface="Eurostile"/>
              </a:rPr>
              <a:t>1.2</a:t>
            </a:r>
            <a:r>
              <a:rPr lang="en-US" sz="4000" dirty="0" smtClean="0">
                <a:latin typeface="Eurostile"/>
                <a:cs typeface="Eurostile"/>
              </a:rPr>
              <a:t> trillion searches per year worldwide</a:t>
            </a:r>
            <a:r>
              <a:rPr lang="en-US" sz="4000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65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Eurostile"/>
                <a:cs typeface="Eurostile"/>
              </a:rPr>
              <a:t>Top Traffic Referrers 2016 v. 2017</a:t>
            </a:r>
            <a:endParaRPr lang="en-US" dirty="0">
              <a:latin typeface="Eurostile"/>
              <a:cs typeface="Eurostile"/>
            </a:endParaRPr>
          </a:p>
        </p:txBody>
      </p:sp>
      <p:pic>
        <p:nvPicPr>
          <p:cNvPr id="4" name="Content Placeholder 3" descr="Screen Shot 2017-11-14 at 22.11.3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" b="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8536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3076" y="1673316"/>
            <a:ext cx="81237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Eurostile"/>
                <a:cs typeface="Eurostile"/>
              </a:rPr>
              <a:t>Google hasn't offered an update in years, but estimates suggest as many as </a:t>
            </a:r>
            <a:r>
              <a:rPr lang="en-US" sz="4400" b="1" dirty="0">
                <a:latin typeface="Eurostile"/>
                <a:cs typeface="Eurostile"/>
              </a:rPr>
              <a:t>30–50 million </a:t>
            </a:r>
            <a:r>
              <a:rPr lang="en-US" sz="4400" dirty="0">
                <a:latin typeface="Eurostile"/>
                <a:cs typeface="Eurostile"/>
              </a:rPr>
              <a:t>websites use Google Analytics.</a:t>
            </a:r>
          </a:p>
        </p:txBody>
      </p:sp>
    </p:spTree>
    <p:extLst>
      <p:ext uri="{BB962C8B-B14F-4D97-AF65-F5344CB8AC3E}">
        <p14:creationId xmlns:p14="http://schemas.microsoft.com/office/powerpoint/2010/main" val="2812473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name is Ashley Mackie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ashm@henleycol.ac.uk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Downloads are available here: 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www.talentedmarketing.com</a:t>
            </a:r>
            <a:r>
              <a:rPr lang="en-US" dirty="0"/>
              <a:t> 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Contact Toni O’Toole for details on enrolment: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hlinkClick r:id="rId4"/>
              </a:rPr>
              <a:t>toto@henleycol.ac.uk</a:t>
            </a:r>
            <a:r>
              <a:rPr lang="en-GB" dirty="0" smtClean="0"/>
              <a:t> </a:t>
            </a:r>
            <a:endParaRPr lang="en-GB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6916" y="1366503"/>
            <a:ext cx="62441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latin typeface="Eurostile"/>
                <a:cs typeface="Eurostile"/>
              </a:rPr>
              <a:t>Do you have a blog? </a:t>
            </a:r>
            <a:endParaRPr lang="en-US" sz="4000" i="1" dirty="0" smtClean="0">
              <a:latin typeface="Eurostile"/>
              <a:cs typeface="Eurostile"/>
            </a:endParaRPr>
          </a:p>
          <a:p>
            <a:r>
              <a:rPr lang="en-US" sz="4000" i="1" dirty="0" smtClean="0">
                <a:latin typeface="Eurostile"/>
                <a:cs typeface="Eurostile"/>
              </a:rPr>
              <a:t>Do </a:t>
            </a:r>
            <a:r>
              <a:rPr lang="en-US" sz="4000" i="1" dirty="0">
                <a:latin typeface="Eurostile"/>
                <a:cs typeface="Eurostile"/>
              </a:rPr>
              <a:t>you have a </a:t>
            </a:r>
            <a:r>
              <a:rPr lang="en-US" sz="4000" i="1" dirty="0" smtClean="0">
                <a:latin typeface="Eurostile"/>
                <a:cs typeface="Eurostile"/>
              </a:rPr>
              <a:t>website</a:t>
            </a:r>
            <a:r>
              <a:rPr lang="en-US" sz="4000" i="1" dirty="0">
                <a:latin typeface="Eurostile"/>
                <a:cs typeface="Eurostile"/>
              </a:rPr>
              <a:t>? </a:t>
            </a:r>
            <a:endParaRPr lang="en-US" sz="4000" i="1" dirty="0" smtClean="0">
              <a:latin typeface="Eurostile"/>
              <a:cs typeface="Eurostile"/>
            </a:endParaRPr>
          </a:p>
          <a:p>
            <a:endParaRPr lang="en-US" sz="4000" dirty="0" smtClean="0">
              <a:latin typeface="Eurostile"/>
              <a:cs typeface="Eurostile"/>
            </a:endParaRPr>
          </a:p>
          <a:p>
            <a:r>
              <a:rPr lang="en-US" sz="4000" dirty="0" smtClean="0">
                <a:latin typeface="Eurostile"/>
                <a:cs typeface="Eurostile"/>
              </a:rPr>
              <a:t>If </a:t>
            </a:r>
            <a:r>
              <a:rPr lang="en-US" sz="4000" dirty="0">
                <a:latin typeface="Eurostile"/>
                <a:cs typeface="Eurostile"/>
              </a:rPr>
              <a:t>the answer is </a:t>
            </a:r>
            <a:r>
              <a:rPr lang="en-US" sz="4000" b="1" dirty="0">
                <a:latin typeface="Eurostile"/>
                <a:cs typeface="Eurostile"/>
              </a:rPr>
              <a:t>yes</a:t>
            </a:r>
            <a:r>
              <a:rPr lang="en-US" sz="4000" dirty="0">
                <a:latin typeface="Eurostile"/>
                <a:cs typeface="Eurostile"/>
              </a:rPr>
              <a:t>, whether they are for personal or business use, then you need Google Analytics. </a:t>
            </a:r>
          </a:p>
        </p:txBody>
      </p:sp>
    </p:spTree>
    <p:extLst>
      <p:ext uri="{BB962C8B-B14F-4D97-AF65-F5344CB8AC3E}">
        <p14:creationId xmlns:p14="http://schemas.microsoft.com/office/powerpoint/2010/main" val="3956710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333" y="480802"/>
            <a:ext cx="82020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>
                <a:latin typeface="Eurostile"/>
                <a:cs typeface="Eurostile"/>
              </a:rPr>
              <a:t>How many people visit my website?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>
                <a:latin typeface="Eurostile"/>
                <a:cs typeface="Eurostile"/>
              </a:rPr>
              <a:t>Where do my visitors live?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>
                <a:latin typeface="Eurostile"/>
                <a:cs typeface="Eurostile"/>
              </a:rPr>
              <a:t>Do I need a mobile-friendly website?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>
                <a:latin typeface="Eurostile"/>
                <a:cs typeface="Eurostile"/>
              </a:rPr>
              <a:t>What websites send traffic to my website?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>
                <a:latin typeface="Eurostile"/>
                <a:cs typeface="Eurostile"/>
              </a:rPr>
              <a:t>What marketing tactics drive the most traffic to my website</a:t>
            </a:r>
            <a:r>
              <a:rPr lang="en-US" sz="3000" dirty="0" smtClean="0">
                <a:latin typeface="Eurostile"/>
                <a:cs typeface="Eurostile"/>
              </a:rPr>
              <a:t>?</a:t>
            </a:r>
            <a:endParaRPr lang="en-US" sz="3000" dirty="0">
              <a:latin typeface="Eurostile"/>
              <a:cs typeface="Eurostile"/>
            </a:endParaRPr>
          </a:p>
        </p:txBody>
      </p:sp>
      <p:pic>
        <p:nvPicPr>
          <p:cNvPr id="5" name="Picture 4" descr="Screen Shot 2018-01-23 at 19.04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20" y="4181171"/>
            <a:ext cx="2879936" cy="19802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45553" y="4801949"/>
            <a:ext cx="2715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Eurostile"/>
                <a:cs typeface="Eurostile"/>
              </a:rPr>
              <a:t>Sundar</a:t>
            </a:r>
            <a:r>
              <a:rPr lang="en-US" dirty="0">
                <a:latin typeface="Eurostile"/>
                <a:cs typeface="Eurostile"/>
              </a:rPr>
              <a:t> </a:t>
            </a:r>
            <a:r>
              <a:rPr lang="en-US" dirty="0" err="1" smtClean="0">
                <a:latin typeface="Eurostile"/>
                <a:cs typeface="Eurostile"/>
              </a:rPr>
              <a:t>Pichai</a:t>
            </a:r>
            <a:r>
              <a:rPr lang="en-US" dirty="0" smtClean="0">
                <a:latin typeface="Eurostile"/>
                <a:cs typeface="Eurostile"/>
              </a:rPr>
              <a:t>, Google CEO</a:t>
            </a:r>
            <a:endParaRPr lang="en-US" dirty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3187933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333" y="1093675"/>
            <a:ext cx="820208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Eurostile"/>
                <a:cs typeface="Eurostile"/>
              </a:rPr>
              <a:t>Which </a:t>
            </a:r>
            <a:r>
              <a:rPr lang="en-US" sz="3000" dirty="0">
                <a:latin typeface="Eurostile"/>
                <a:cs typeface="Eurostile"/>
              </a:rPr>
              <a:t>pages on my website are the most popular?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>
                <a:latin typeface="Eurostile"/>
                <a:cs typeface="Eurostile"/>
              </a:rPr>
              <a:t>How many visitors have I converted into leads or customers?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>
                <a:latin typeface="Eurostile"/>
                <a:cs typeface="Eurostile"/>
              </a:rPr>
              <a:t>Where did my converting visitors come from and go on my website?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atin typeface="Eurostile"/>
                <a:cs typeface="Eurostile"/>
              </a:rPr>
              <a:t>What </a:t>
            </a:r>
            <a:r>
              <a:rPr lang="en-US" sz="3000" dirty="0">
                <a:latin typeface="Eurostile"/>
                <a:cs typeface="Eurostile"/>
              </a:rPr>
              <a:t>blog content do my visitors like the most?</a:t>
            </a:r>
          </a:p>
        </p:txBody>
      </p:sp>
    </p:spTree>
    <p:extLst>
      <p:ext uri="{BB962C8B-B14F-4D97-AF65-F5344CB8AC3E}">
        <p14:creationId xmlns:p14="http://schemas.microsoft.com/office/powerpoint/2010/main" val="1358088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977" y="1185027"/>
            <a:ext cx="5499376" cy="33208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500" dirty="0" err="1" smtClean="0">
                <a:latin typeface="Eurostile"/>
                <a:cs typeface="Eurostile"/>
              </a:rPr>
              <a:t>Customisation</a:t>
            </a:r>
            <a:endParaRPr lang="en-US" sz="4500" dirty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988819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858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Eurostile"/>
                <a:cs typeface="Eurostile"/>
              </a:rPr>
              <a:t>Real Time </a:t>
            </a:r>
            <a:endParaRPr lang="en-US" sz="5400" dirty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1456048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858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Eurostile"/>
                <a:cs typeface="Eurostile"/>
              </a:rPr>
              <a:t>Goals</a:t>
            </a:r>
            <a:endParaRPr lang="en-US" sz="5400" dirty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2184346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Microsoft Office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40" y="3895726"/>
            <a:ext cx="2760344" cy="138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5809"/>
            <a:ext cx="7376160" cy="547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43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what is covered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Basic</a:t>
            </a:r>
          </a:p>
          <a:p>
            <a:r>
              <a:rPr lang="en-GB" dirty="0" smtClean="0"/>
              <a:t>Mail merge – Excel and Word</a:t>
            </a:r>
          </a:p>
          <a:p>
            <a:r>
              <a:rPr lang="en-GB" dirty="0" smtClean="0"/>
              <a:t>Presentations – PowerPoint</a:t>
            </a:r>
          </a:p>
          <a:p>
            <a:r>
              <a:rPr lang="en-GB" dirty="0" smtClean="0"/>
              <a:t>IF Function</a:t>
            </a:r>
          </a:p>
          <a:p>
            <a:r>
              <a:rPr lang="en-GB" dirty="0" err="1" smtClean="0"/>
              <a:t>LookUp</a:t>
            </a:r>
            <a:r>
              <a:rPr lang="en-GB" dirty="0" smtClean="0"/>
              <a:t>, IF and VLOOKUP Function</a:t>
            </a:r>
          </a:p>
          <a:p>
            <a:r>
              <a:rPr lang="en-GB" dirty="0" smtClean="0"/>
              <a:t>Track Changes</a:t>
            </a:r>
          </a:p>
          <a:p>
            <a:r>
              <a:rPr lang="en-GB" dirty="0" smtClean="0"/>
              <a:t>Pivots </a:t>
            </a:r>
          </a:p>
          <a:p>
            <a:r>
              <a:rPr lang="en-GB" dirty="0" smtClean="0"/>
              <a:t>Formulas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257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Get Published on</a:t>
            </a:r>
            <a:endParaRPr lang="en-US" dirty="0"/>
          </a:p>
        </p:txBody>
      </p:sp>
      <p:pic>
        <p:nvPicPr>
          <p:cNvPr id="5" name="Picture 4" descr="amazon_logo_5005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30" y="3400456"/>
            <a:ext cx="3286348" cy="3286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362" y="3733800"/>
            <a:ext cx="18192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18" y="2407832"/>
            <a:ext cx="1226926" cy="1021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6" y="539005"/>
            <a:ext cx="3219450" cy="1419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465" y="4465403"/>
            <a:ext cx="260985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20" y="741046"/>
            <a:ext cx="2760344" cy="1384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4297597"/>
            <a:ext cx="2941575" cy="1920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362" y="3197637"/>
            <a:ext cx="1819275" cy="609600"/>
          </a:xfrm>
          <a:prstGeom prst="rect">
            <a:avLst/>
          </a:prstGeom>
        </p:spPr>
      </p:pic>
      <p:pic>
        <p:nvPicPr>
          <p:cNvPr id="11" name="Picture 10" descr="amazon_logo_50050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39" y="2125572"/>
            <a:ext cx="1072065" cy="107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49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360" y="1753999"/>
            <a:ext cx="8336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222222"/>
                </a:solidFill>
                <a:latin typeface="Rubik"/>
              </a:rPr>
              <a:t>You don’t have to be a professional writer… or have been previously published… or have any internet business experience at all to start with Amazon self-publishing. </a:t>
            </a:r>
            <a:endParaRPr lang="en-GB" sz="2800" dirty="0" smtClean="0">
              <a:solidFill>
                <a:srgbClr val="222222"/>
              </a:solidFill>
              <a:latin typeface="Rubik"/>
            </a:endParaRPr>
          </a:p>
          <a:p>
            <a:endParaRPr lang="en-GB" sz="2800" dirty="0">
              <a:solidFill>
                <a:srgbClr val="222222"/>
              </a:solidFill>
              <a:latin typeface="Rubik"/>
            </a:endParaRPr>
          </a:p>
          <a:p>
            <a:r>
              <a:rPr lang="en-GB" sz="2800" dirty="0" smtClean="0">
                <a:solidFill>
                  <a:srgbClr val="222222"/>
                </a:solidFill>
                <a:latin typeface="Rubik"/>
              </a:rPr>
              <a:t>Anybody </a:t>
            </a:r>
            <a:r>
              <a:rPr lang="en-GB" sz="2800" dirty="0">
                <a:solidFill>
                  <a:srgbClr val="222222"/>
                </a:solidFill>
                <a:latin typeface="Rubik"/>
              </a:rPr>
              <a:t>can use this platform to get their work out into the world and into the hands of waiting audiences. </a:t>
            </a:r>
            <a:endParaRPr lang="en-GB" sz="2800" dirty="0" smtClean="0">
              <a:solidFill>
                <a:srgbClr val="222222"/>
              </a:solidFill>
              <a:latin typeface="Rubik"/>
            </a:endParaRPr>
          </a:p>
          <a:p>
            <a:endParaRPr lang="en-GB" sz="2800" dirty="0" smtClean="0">
              <a:solidFill>
                <a:srgbClr val="222222"/>
              </a:solidFill>
              <a:latin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3662496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222222"/>
                </a:solidFill>
                <a:latin typeface="Rubik"/>
              </a:rPr>
              <a:t>According to Author Earnings, there were </a:t>
            </a:r>
            <a:r>
              <a:rPr lang="en-GB" dirty="0" smtClean="0">
                <a:solidFill>
                  <a:srgbClr val="222222"/>
                </a:solidFill>
                <a:latin typeface="Rubik"/>
              </a:rPr>
              <a:t>over </a:t>
            </a:r>
            <a:r>
              <a:rPr lang="en-GB" b="1" dirty="0" smtClean="0">
                <a:solidFill>
                  <a:srgbClr val="222222"/>
                </a:solidFill>
                <a:latin typeface="Rubik"/>
              </a:rPr>
              <a:t>485 million </a:t>
            </a:r>
            <a:r>
              <a:rPr lang="en-GB" dirty="0" smtClean="0">
                <a:solidFill>
                  <a:srgbClr val="222222"/>
                </a:solidFill>
                <a:latin typeface="Rubik"/>
              </a:rPr>
              <a:t>eBooks </a:t>
            </a:r>
            <a:r>
              <a:rPr lang="en-GB" dirty="0">
                <a:solidFill>
                  <a:srgbClr val="222222"/>
                </a:solidFill>
                <a:latin typeface="Rubik"/>
              </a:rPr>
              <a:t>sold on Amazon by 20,000 unique publishers.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521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79720"/>
            <a:ext cx="83972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222222"/>
                </a:solidFill>
                <a:latin typeface="Rubik"/>
              </a:rPr>
              <a:t>This program has several advantages</a:t>
            </a:r>
            <a:r>
              <a:rPr lang="en-GB" sz="2800" dirty="0" smtClean="0">
                <a:solidFill>
                  <a:srgbClr val="222222"/>
                </a:solidFill>
                <a:latin typeface="Rubik"/>
              </a:rPr>
              <a:t>:</a:t>
            </a:r>
          </a:p>
          <a:p>
            <a:endParaRPr lang="en-GB" sz="2800" dirty="0">
              <a:solidFill>
                <a:srgbClr val="222222"/>
              </a:solidFill>
              <a:latin typeface="Rubik"/>
            </a:endParaRPr>
          </a:p>
          <a:p>
            <a:pPr>
              <a:buFont typeface="+mj-lt"/>
              <a:buAutoNum type="arabicPeriod"/>
            </a:pPr>
            <a:r>
              <a:rPr lang="en-GB" sz="2800" dirty="0">
                <a:solidFill>
                  <a:srgbClr val="222222"/>
                </a:solidFill>
                <a:latin typeface="Rubik"/>
              </a:rPr>
              <a:t>You can upload your book on the platform in just a few minutes. And your book will be on sale in a couple of days at most</a:t>
            </a:r>
            <a:r>
              <a:rPr lang="en-GB" sz="2800" dirty="0" smtClean="0">
                <a:solidFill>
                  <a:srgbClr val="222222"/>
                </a:solidFill>
                <a:latin typeface="Rubik"/>
              </a:rPr>
              <a:t>.</a:t>
            </a:r>
          </a:p>
          <a:p>
            <a:pPr>
              <a:buFont typeface="+mj-lt"/>
              <a:buAutoNum type="arabicPeriod"/>
            </a:pPr>
            <a:endParaRPr lang="en-GB" sz="2800" dirty="0">
              <a:solidFill>
                <a:srgbClr val="222222"/>
              </a:solidFill>
              <a:latin typeface="Rubik"/>
            </a:endParaRPr>
          </a:p>
          <a:p>
            <a:pPr>
              <a:buFont typeface="+mj-lt"/>
              <a:buAutoNum type="arabicPeriod"/>
            </a:pPr>
            <a:r>
              <a:rPr lang="en-GB" sz="2800" dirty="0">
                <a:solidFill>
                  <a:srgbClr val="222222"/>
                </a:solidFill>
                <a:latin typeface="Rubik"/>
              </a:rPr>
              <a:t>You retain the rights to your books and can set your own prices</a:t>
            </a:r>
            <a:r>
              <a:rPr lang="en-GB" sz="2800" dirty="0" smtClean="0">
                <a:solidFill>
                  <a:srgbClr val="222222"/>
                </a:solidFill>
                <a:latin typeface="Rubik"/>
              </a:rPr>
              <a:t>.</a:t>
            </a:r>
          </a:p>
          <a:p>
            <a:pPr>
              <a:buFont typeface="+mj-lt"/>
              <a:buAutoNum type="arabicPeriod"/>
            </a:pPr>
            <a:endParaRPr lang="en-GB" sz="2800" dirty="0">
              <a:solidFill>
                <a:srgbClr val="222222"/>
              </a:solidFill>
              <a:latin typeface="Rubik"/>
            </a:endParaRPr>
          </a:p>
          <a:p>
            <a:pPr>
              <a:buFont typeface="+mj-lt"/>
              <a:buAutoNum type="arabicPeriod"/>
            </a:pPr>
            <a:r>
              <a:rPr lang="en-GB" sz="2800" dirty="0">
                <a:solidFill>
                  <a:srgbClr val="222222"/>
                </a:solidFill>
                <a:latin typeface="Rubik"/>
              </a:rPr>
              <a:t>For every book sold, you get to keep 70 percent of the sale price. Amazon keeps the rest</a:t>
            </a:r>
            <a:r>
              <a:rPr lang="en-GB" sz="2800" dirty="0" smtClean="0">
                <a:solidFill>
                  <a:srgbClr val="222222"/>
                </a:solidFill>
                <a:latin typeface="Rubik"/>
              </a:rPr>
              <a:t>.</a:t>
            </a:r>
          </a:p>
          <a:p>
            <a:pPr>
              <a:buFont typeface="+mj-lt"/>
              <a:buAutoNum type="arabicPeriod"/>
            </a:pPr>
            <a:endParaRPr lang="en-GB" sz="2800" dirty="0">
              <a:solidFill>
                <a:srgbClr val="222222"/>
              </a:solidFill>
              <a:latin typeface="Rubik"/>
            </a:endParaRPr>
          </a:p>
          <a:p>
            <a:pPr>
              <a:buFont typeface="+mj-lt"/>
              <a:buAutoNum type="arabicPeriod"/>
            </a:pPr>
            <a:r>
              <a:rPr lang="en-GB" sz="2800" dirty="0">
                <a:solidFill>
                  <a:srgbClr val="222222"/>
                </a:solidFill>
                <a:latin typeface="Rubik"/>
              </a:rPr>
              <a:t>You can make changes to your book and upload changes at any time.</a:t>
            </a:r>
            <a:endParaRPr lang="en-GB" sz="2800" b="0" i="0" dirty="0">
              <a:solidFill>
                <a:srgbClr val="222222"/>
              </a:solidFill>
              <a:effectLst/>
              <a:latin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3779671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2744" y="1245326"/>
            <a:ext cx="81136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b="1" dirty="0">
                <a:latin typeface="Eurostile"/>
                <a:cs typeface="Eurostile"/>
              </a:rPr>
              <a:t>What eBooks sell on Amazon</a:t>
            </a:r>
          </a:p>
          <a:p>
            <a:pPr marL="285750" indent="-285750">
              <a:buFont typeface="Arial"/>
              <a:buChar char="•"/>
            </a:pPr>
            <a:r>
              <a:rPr lang="en-US" sz="3600" b="1" dirty="0">
                <a:latin typeface="Eurostile"/>
                <a:cs typeface="Eurostile"/>
              </a:rPr>
              <a:t>Formatting for Kindle</a:t>
            </a:r>
          </a:p>
          <a:p>
            <a:pPr marL="285750" indent="-285750">
              <a:buFont typeface="Arial"/>
              <a:buChar char="•"/>
            </a:pPr>
            <a:r>
              <a:rPr lang="en-US" sz="3600" b="1" dirty="0">
                <a:latin typeface="Eurostile"/>
                <a:cs typeface="Eurostile"/>
              </a:rPr>
              <a:t>Cover </a:t>
            </a:r>
            <a:r>
              <a:rPr lang="en-US" sz="3600" b="1" dirty="0" smtClean="0">
                <a:latin typeface="Eurostile"/>
                <a:cs typeface="Eurostile"/>
              </a:rPr>
              <a:t>Design</a:t>
            </a:r>
            <a:endParaRPr lang="en-US" sz="3600" b="1" dirty="0">
              <a:latin typeface="Eurostile"/>
              <a:cs typeface="Eurostile"/>
            </a:endParaRPr>
          </a:p>
          <a:p>
            <a:pPr marL="285750" indent="-285750">
              <a:buFont typeface="Arial"/>
              <a:buChar char="•"/>
            </a:pPr>
            <a:r>
              <a:rPr lang="en-US" sz="3600" b="1" dirty="0">
                <a:latin typeface="Eurostile"/>
                <a:cs typeface="Eurostile"/>
              </a:rPr>
              <a:t>The </a:t>
            </a:r>
            <a:r>
              <a:rPr lang="en-US" sz="3600" b="1" dirty="0" smtClean="0">
                <a:latin typeface="Eurostile"/>
                <a:cs typeface="Eurostile"/>
              </a:rPr>
              <a:t>Dashboard</a:t>
            </a:r>
            <a:endParaRPr lang="en-US" sz="3600" b="1" dirty="0">
              <a:latin typeface="Eurostile"/>
              <a:cs typeface="Eurostile"/>
            </a:endParaRPr>
          </a:p>
          <a:p>
            <a:pPr marL="285750" indent="-285750">
              <a:buFont typeface="Arial"/>
              <a:buChar char="•"/>
            </a:pPr>
            <a:r>
              <a:rPr lang="en-US" sz="3600" b="1" dirty="0">
                <a:latin typeface="Eurostile"/>
                <a:cs typeface="Eurostile"/>
              </a:rPr>
              <a:t>Marketing </a:t>
            </a:r>
            <a:r>
              <a:rPr lang="en-US" sz="3600" b="1" dirty="0" smtClean="0">
                <a:latin typeface="Eurostile"/>
                <a:cs typeface="Eurostile"/>
              </a:rPr>
              <a:t>Books </a:t>
            </a:r>
            <a:r>
              <a:rPr lang="en-US" sz="3600" dirty="0">
                <a:latin typeface="Eurostile"/>
                <a:cs typeface="Eurostile"/>
              </a:rPr>
              <a:t>- cost-effectively and through social media, blogs and </a:t>
            </a:r>
            <a:r>
              <a:rPr lang="en-US" sz="3600" dirty="0" smtClean="0">
                <a:latin typeface="Eurostile"/>
                <a:cs typeface="Eurostile"/>
              </a:rPr>
              <a:t>websites</a:t>
            </a:r>
            <a:endParaRPr lang="en-US" sz="3600" dirty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4024450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770" y="2785403"/>
            <a:ext cx="8229600" cy="1143000"/>
          </a:xfrm>
        </p:spPr>
        <p:txBody>
          <a:bodyPr/>
          <a:lstStyle/>
          <a:p>
            <a:r>
              <a:rPr lang="en-US" dirty="0" smtClean="0"/>
              <a:t>Finally…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6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094" y="2118359"/>
            <a:ext cx="6247616" cy="4314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8094" y="1082039"/>
            <a:ext cx="5611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hlinkClick r:id="rId3"/>
              </a:rPr>
              <a:t>www.talentedmarketing.com</a:t>
            </a:r>
            <a:r>
              <a:rPr lang="en-GB" sz="3200" dirty="0" smtClean="0"/>
              <a:t> 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13010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770" y="2785403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8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6" b="604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385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</a:t>
            </a:r>
            <a:r>
              <a:rPr lang="en-US" dirty="0" smtClean="0"/>
              <a:t>Media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5" y="4313003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social media?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media is a way for people to communicate and interact </a:t>
            </a:r>
            <a:r>
              <a:rPr lang="en-US" dirty="0" smtClean="0"/>
              <a:t>online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Last decade has seen a surge in </a:t>
            </a:r>
            <a:r>
              <a:rPr lang="en-US" dirty="0" smtClean="0"/>
              <a:t>popularity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Users engage with (and around) it in a social context – conversations; commentary; user-generated content and engagement</a:t>
            </a:r>
          </a:p>
        </p:txBody>
      </p:sp>
    </p:spTree>
    <p:extLst>
      <p:ext uri="{BB962C8B-B14F-4D97-AF65-F5344CB8AC3E}">
        <p14:creationId xmlns:p14="http://schemas.microsoft.com/office/powerpoint/2010/main" val="17732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social media?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Non-technical web users are now able to easily create content on a rapidly growing number of </a:t>
            </a:r>
            <a:r>
              <a:rPr lang="en-US" dirty="0" smtClean="0"/>
              <a:t>platforms</a:t>
            </a:r>
          </a:p>
          <a:p>
            <a:endParaRPr lang="en-US" dirty="0" smtClean="0"/>
          </a:p>
          <a:p>
            <a:r>
              <a:rPr lang="en-US" dirty="0" smtClean="0"/>
              <a:t>For businesses – this brings </a:t>
            </a:r>
            <a:r>
              <a:rPr lang="en-US" dirty="0" smtClean="0"/>
              <a:t>opportunity </a:t>
            </a:r>
            <a:r>
              <a:rPr lang="en-US" dirty="0" smtClean="0"/>
              <a:t>and </a:t>
            </a:r>
            <a:r>
              <a:rPr lang="en-US" dirty="0" smtClean="0"/>
              <a:t>responsibility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Companies can grow lasting and scalable relationships with customer base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321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390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</a:t>
            </a:r>
            <a:r>
              <a:rPr lang="en-US" b="1" dirty="0" smtClean="0"/>
              <a:t> we </a:t>
            </a:r>
            <a:r>
              <a:rPr lang="en-US" dirty="0" smtClean="0"/>
              <a:t>use social media?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stay in touch with what friends are doing (36%)</a:t>
            </a:r>
          </a:p>
          <a:p>
            <a:r>
              <a:rPr lang="en-US" dirty="0" smtClean="0"/>
              <a:t>To stay up-to-date with news and current events</a:t>
            </a:r>
          </a:p>
          <a:p>
            <a:r>
              <a:rPr lang="en-US" dirty="0" smtClean="0"/>
              <a:t>To fill up spare time</a:t>
            </a:r>
          </a:p>
          <a:p>
            <a:r>
              <a:rPr lang="en-US" dirty="0" smtClean="0"/>
              <a:t>To find funny or entertaining content</a:t>
            </a:r>
          </a:p>
          <a:p>
            <a:r>
              <a:rPr lang="en-US" dirty="0" smtClean="0"/>
              <a:t>To share opinions</a:t>
            </a:r>
          </a:p>
          <a:p>
            <a:r>
              <a:rPr lang="en-US" dirty="0" smtClean="0"/>
              <a:t>To share photos or videos with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</a:t>
            </a:r>
            <a:r>
              <a:rPr lang="en-US" b="1" dirty="0" smtClean="0"/>
              <a:t>we</a:t>
            </a:r>
            <a:r>
              <a:rPr lang="en-US" dirty="0" smtClean="0"/>
              <a:t> use social media?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friends are already on social media</a:t>
            </a:r>
          </a:p>
          <a:p>
            <a:r>
              <a:rPr lang="en-US" dirty="0" smtClean="0"/>
              <a:t>General networking with other people</a:t>
            </a:r>
          </a:p>
          <a:p>
            <a:r>
              <a:rPr lang="en-US" dirty="0" smtClean="0"/>
              <a:t>To meet new people</a:t>
            </a:r>
          </a:p>
          <a:p>
            <a:r>
              <a:rPr lang="en-US" dirty="0" smtClean="0"/>
              <a:t>To share details of everyday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654</Words>
  <Application>Microsoft Office PowerPoint</Application>
  <PresentationFormat>On-screen Show (4:3)</PresentationFormat>
  <Paragraphs>112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Eurostile</vt:lpstr>
      <vt:lpstr>Rubik</vt:lpstr>
      <vt:lpstr>Office Theme</vt:lpstr>
      <vt:lpstr>PowerPoint Presentation</vt:lpstr>
      <vt:lpstr>My name is Ashley Mackie</vt:lpstr>
      <vt:lpstr>PowerPoint Presentation</vt:lpstr>
      <vt:lpstr>Social Media</vt:lpstr>
      <vt:lpstr>What is social media?</vt:lpstr>
      <vt:lpstr>What is social media?</vt:lpstr>
      <vt:lpstr>PowerPoint Presentation</vt:lpstr>
      <vt:lpstr>Why do we use social media?</vt:lpstr>
      <vt:lpstr>Why do we use social media?</vt:lpstr>
      <vt:lpstr>PowerPoint Presentation</vt:lpstr>
      <vt:lpstr>Why do companies use social media?</vt:lpstr>
      <vt:lpstr>PowerPoint Presentation</vt:lpstr>
      <vt:lpstr>Websites</vt:lpstr>
      <vt:lpstr>PowerPoint Presentation</vt:lpstr>
      <vt:lpstr>What to consider</vt:lpstr>
      <vt:lpstr>Google Analytics and Keywords </vt:lpstr>
      <vt:lpstr>PowerPoint Presentation</vt:lpstr>
      <vt:lpstr>Top Traffic Referrers 2016 v.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 Time </vt:lpstr>
      <vt:lpstr>Goals</vt:lpstr>
      <vt:lpstr>Microsoft Office</vt:lpstr>
      <vt:lpstr>PowerPoint Presentation</vt:lpstr>
      <vt:lpstr>Examples of what is covered</vt:lpstr>
      <vt:lpstr>Get Published on</vt:lpstr>
      <vt:lpstr>PowerPoint Presentation</vt:lpstr>
      <vt:lpstr>PowerPoint Presentation</vt:lpstr>
      <vt:lpstr>PowerPoint Presentation</vt:lpstr>
      <vt:lpstr>PowerPoint Presentation</vt:lpstr>
      <vt:lpstr>Finally…</vt:lpstr>
      <vt:lpstr>PowerPoint Presentation</vt:lpstr>
      <vt:lpstr>Questions?</vt:lpstr>
      <vt:lpstr>PowerPoint Presentation</vt:lpstr>
    </vt:vector>
  </TitlesOfParts>
  <Company>The Henley Group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For All</dc:title>
  <dc:creator>Ashley  Mackie</dc:creator>
  <cp:lastModifiedBy>Ashley Mackie</cp:lastModifiedBy>
  <cp:revision>22</cp:revision>
  <dcterms:created xsi:type="dcterms:W3CDTF">2017-11-06T09:52:54Z</dcterms:created>
  <dcterms:modified xsi:type="dcterms:W3CDTF">2018-06-26T08:50:29Z</dcterms:modified>
</cp:coreProperties>
</file>