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76" r:id="rId2"/>
    <p:sldId id="277" r:id="rId3"/>
    <p:sldId id="278" r:id="rId4"/>
    <p:sldId id="272" r:id="rId5"/>
    <p:sldId id="279" r:id="rId6"/>
    <p:sldId id="286" r:id="rId7"/>
    <p:sldId id="280" r:id="rId8"/>
    <p:sldId id="281" r:id="rId9"/>
    <p:sldId id="285" r:id="rId10"/>
    <p:sldId id="283" r:id="rId11"/>
    <p:sldId id="284" r:id="rId12"/>
    <p:sldId id="282" r:id="rId13"/>
    <p:sldId id="28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4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271543-E8D1-E04D-BB53-C803BF663C78}" type="datetimeFigureOut">
              <a:rPr lang="en-US" smtClean="0"/>
              <a:t>05/02/18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B3275B-87FD-4C41-AFAB-A14410198650}" type="slidenum">
              <a:rPr lang="en-US" smtClean="0"/>
              <a:t>‹#›</a:t>
            </a:fld>
            <a:endParaRPr lang="en-US"/>
          </a:p>
        </p:txBody>
      </p:sp>
    </p:spTree>
    <p:extLst>
      <p:ext uri="{BB962C8B-B14F-4D97-AF65-F5344CB8AC3E}">
        <p14:creationId xmlns:p14="http://schemas.microsoft.com/office/powerpoint/2010/main" val="4650475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AE6AE2C-5FE9-454F-8ED1-78DE5A1193C6}" type="datetimeFigureOut">
              <a:rPr lang="en-US" smtClean="0"/>
              <a:t>05/02/18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304475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AE6AE2C-5FE9-454F-8ED1-78DE5A1193C6}" type="datetimeFigureOut">
              <a:rPr lang="en-US" smtClean="0"/>
              <a:t>05/02/18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12365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AE6AE2C-5FE9-454F-8ED1-78DE5A1193C6}" type="datetimeFigureOut">
              <a:rPr lang="en-US" smtClean="0"/>
              <a:t>05/02/18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32552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AE6AE2C-5FE9-454F-8ED1-78DE5A1193C6}" type="datetimeFigureOut">
              <a:rPr lang="en-US" smtClean="0"/>
              <a:t>05/02/18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3621076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AE6AE2C-5FE9-454F-8ED1-78DE5A1193C6}" type="datetimeFigureOut">
              <a:rPr lang="en-US" smtClean="0"/>
              <a:t>05/02/18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144351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AE6AE2C-5FE9-454F-8ED1-78DE5A1193C6}" type="datetimeFigureOut">
              <a:rPr lang="en-US" smtClean="0"/>
              <a:t>05/02/18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2068533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AE6AE2C-5FE9-454F-8ED1-78DE5A1193C6}" type="datetimeFigureOut">
              <a:rPr lang="en-US" smtClean="0"/>
              <a:t>05/02/18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236038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AE6AE2C-5FE9-454F-8ED1-78DE5A1193C6}" type="datetimeFigureOut">
              <a:rPr lang="en-US" smtClean="0"/>
              <a:t>05/02/18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2172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6AE2C-5FE9-454F-8ED1-78DE5A1193C6}" type="datetimeFigureOut">
              <a:rPr lang="en-US" smtClean="0"/>
              <a:t>05/02/18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88396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AE6AE2C-5FE9-454F-8ED1-78DE5A1193C6}" type="datetimeFigureOut">
              <a:rPr lang="en-US" smtClean="0"/>
              <a:t>05/02/18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6411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AE6AE2C-5FE9-454F-8ED1-78DE5A1193C6}" type="datetimeFigureOut">
              <a:rPr lang="en-US" smtClean="0"/>
              <a:t>05/02/18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45961-51A0-B743-8DA0-BFD5A8FCA940}" type="slidenum">
              <a:rPr lang="en-US" smtClean="0"/>
              <a:t>‹#›</a:t>
            </a:fld>
            <a:endParaRPr lang="en-US"/>
          </a:p>
        </p:txBody>
      </p:sp>
    </p:spTree>
    <p:extLst>
      <p:ext uri="{BB962C8B-B14F-4D97-AF65-F5344CB8AC3E}">
        <p14:creationId xmlns:p14="http://schemas.microsoft.com/office/powerpoint/2010/main" val="37740097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6AE2C-5FE9-454F-8ED1-78DE5A1193C6}" type="datetimeFigureOut">
              <a:rPr lang="en-US" smtClean="0"/>
              <a:t>05/02/18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45961-51A0-B743-8DA0-BFD5A8FCA940}" type="slidenum">
              <a:rPr lang="en-US" smtClean="0"/>
              <a:t>‹#›</a:t>
            </a:fld>
            <a:endParaRPr lang="en-US"/>
          </a:p>
        </p:txBody>
      </p:sp>
    </p:spTree>
    <p:extLst>
      <p:ext uri="{BB962C8B-B14F-4D97-AF65-F5344CB8AC3E}">
        <p14:creationId xmlns:p14="http://schemas.microsoft.com/office/powerpoint/2010/main" val="286053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ocialmention.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found.co.uk/seo-too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dwords.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Eurostile"/>
                <a:cs typeface="Eurostile"/>
              </a:rPr>
              <a:t>Keywords for Social Media</a:t>
            </a:r>
            <a:endParaRPr lang="en-US" b="1" dirty="0">
              <a:latin typeface="Eurostile"/>
              <a:cs typeface="Eurostile"/>
            </a:endParaRPr>
          </a:p>
        </p:txBody>
      </p:sp>
      <p:sp>
        <p:nvSpPr>
          <p:cNvPr id="3" name="Content Placeholder 2"/>
          <p:cNvSpPr>
            <a:spLocks noGrp="1"/>
          </p:cNvSpPr>
          <p:nvPr>
            <p:ph idx="1"/>
          </p:nvPr>
        </p:nvSpPr>
        <p:spPr/>
        <p:txBody>
          <a:bodyPr>
            <a:normAutofit fontScale="85000" lnSpcReduction="10000"/>
          </a:bodyPr>
          <a:lstStyle/>
          <a:p>
            <a:r>
              <a:rPr lang="en-GB" dirty="0" smtClean="0">
                <a:latin typeface="Eurostile"/>
                <a:cs typeface="Eurostile"/>
              </a:rPr>
              <a:t>By tracking keyword trends on the mighty Google it helps with looking at keywords that could help with hashtags and content ideas on social media.  Many SEO agencies argue that social media SEO can help improve fundability and ranking position </a:t>
            </a:r>
          </a:p>
          <a:p>
            <a:endParaRPr lang="en-GB" b="1" dirty="0">
              <a:latin typeface="Eurostile"/>
              <a:cs typeface="Eurostile"/>
            </a:endParaRPr>
          </a:p>
          <a:p>
            <a:r>
              <a:rPr lang="en-GB" b="1" dirty="0" smtClean="0">
                <a:latin typeface="Eurostile"/>
                <a:cs typeface="Eurostile"/>
              </a:rPr>
              <a:t>Building </a:t>
            </a:r>
            <a:r>
              <a:rPr lang="en-GB" b="1" dirty="0">
                <a:latin typeface="Eurostile"/>
                <a:cs typeface="Eurostile"/>
              </a:rPr>
              <a:t>a Keyword List</a:t>
            </a:r>
          </a:p>
          <a:p>
            <a:pPr marL="0" indent="0">
              <a:buNone/>
            </a:pPr>
            <a:r>
              <a:rPr lang="en-GB" dirty="0">
                <a:latin typeface="Eurostile"/>
                <a:cs typeface="Eurostile"/>
              </a:rPr>
              <a:t>1. Start With Your Website.</a:t>
            </a:r>
          </a:p>
          <a:p>
            <a:pPr marL="0" indent="0">
              <a:buNone/>
            </a:pPr>
            <a:r>
              <a:rPr lang="en-GB" dirty="0">
                <a:latin typeface="Eurostile"/>
                <a:cs typeface="Eurostile"/>
              </a:rPr>
              <a:t>The best place to start building your keyword list will be your website, which will include the main terms that describe your business and its products/services.</a:t>
            </a:r>
          </a:p>
          <a:p>
            <a:endParaRPr lang="en-US" dirty="0"/>
          </a:p>
        </p:txBody>
      </p:sp>
    </p:spTree>
    <p:extLst>
      <p:ext uri="{BB962C8B-B14F-4D97-AF65-F5344CB8AC3E}">
        <p14:creationId xmlns:p14="http://schemas.microsoft.com/office/powerpoint/2010/main" val="2993167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Screen Shot 2017-11-15 at 12.22.1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692291"/>
          </a:xfrm>
          <a:prstGeom prst="rect">
            <a:avLst/>
          </a:prstGeom>
        </p:spPr>
      </p:pic>
    </p:spTree>
    <p:extLst>
      <p:ext uri="{BB962C8B-B14F-4D97-AF65-F5344CB8AC3E}">
        <p14:creationId xmlns:p14="http://schemas.microsoft.com/office/powerpoint/2010/main" val="34814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7-11-15 at 12.22.29.png"/>
          <p:cNvPicPr>
            <a:picLocks noGrp="1" noChangeAspect="1"/>
          </p:cNvPicPr>
          <p:nvPr>
            <p:ph idx="1"/>
          </p:nvPr>
        </p:nvPicPr>
        <p:blipFill>
          <a:blip r:embed="rId2">
            <a:extLst>
              <a:ext uri="{28A0092B-C50C-407E-A947-70E740481C1C}">
                <a14:useLocalDpi xmlns:a14="http://schemas.microsoft.com/office/drawing/2010/main" val="0"/>
              </a:ext>
            </a:extLst>
          </a:blip>
          <a:srcRect t="14572" b="14572"/>
          <a:stretch>
            <a:fillRect/>
          </a:stretch>
        </p:blipFill>
        <p:spPr/>
      </p:pic>
    </p:spTree>
    <p:extLst>
      <p:ext uri="{BB962C8B-B14F-4D97-AF65-F5344CB8AC3E}">
        <p14:creationId xmlns:p14="http://schemas.microsoft.com/office/powerpoint/2010/main" val="223065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7-11-15 at 12.22.2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7600" y="1727200"/>
            <a:ext cx="4368800" cy="3390900"/>
          </a:xfrm>
          <a:prstGeom prst="rect">
            <a:avLst/>
          </a:prstGeom>
        </p:spPr>
      </p:pic>
      <p:sp>
        <p:nvSpPr>
          <p:cNvPr id="5" name="Down Arrow 4"/>
          <p:cNvSpPr/>
          <p:nvPr/>
        </p:nvSpPr>
        <p:spPr>
          <a:xfrm rot="5400000">
            <a:off x="4712907" y="3390407"/>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6961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35215" y="1411686"/>
            <a:ext cx="5490765" cy="1200329"/>
          </a:xfrm>
          <a:prstGeom prst="rect">
            <a:avLst/>
          </a:prstGeom>
        </p:spPr>
        <p:txBody>
          <a:bodyPr wrap="square">
            <a:spAutoFit/>
          </a:bodyPr>
          <a:lstStyle/>
          <a:p>
            <a:r>
              <a:rPr lang="en-US" dirty="0" smtClean="0"/>
              <a:t>Free</a:t>
            </a:r>
            <a:endParaRPr lang="en-US" dirty="0">
              <a:hlinkClick r:id="rId2"/>
            </a:endParaRPr>
          </a:p>
          <a:p>
            <a:r>
              <a:rPr lang="en-US" dirty="0" smtClean="0">
                <a:hlinkClick r:id="rId2"/>
              </a:rPr>
              <a:t>http</a:t>
            </a:r>
            <a:r>
              <a:rPr lang="en-US" dirty="0">
                <a:hlinkClick r:id="rId2"/>
              </a:rPr>
              <a:t>://www.socialmention.com</a:t>
            </a:r>
            <a:r>
              <a:rPr lang="en-US" dirty="0" smtClean="0">
                <a:hlinkClick r:id="rId2"/>
              </a:rPr>
              <a:t>/</a:t>
            </a:r>
            <a:r>
              <a:rPr lang="en-US" dirty="0" smtClean="0"/>
              <a:t> </a:t>
            </a:r>
          </a:p>
          <a:p>
            <a:endParaRPr lang="en-US" dirty="0"/>
          </a:p>
          <a:p>
            <a:endParaRPr lang="en-US" dirty="0"/>
          </a:p>
        </p:txBody>
      </p:sp>
    </p:spTree>
    <p:extLst>
      <p:ext uri="{BB962C8B-B14F-4D97-AF65-F5344CB8AC3E}">
        <p14:creationId xmlns:p14="http://schemas.microsoft.com/office/powerpoint/2010/main" val="3072790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Eurostile"/>
                <a:cs typeface="Eurostile"/>
              </a:rPr>
              <a:t>Start with your own list of keywords</a:t>
            </a:r>
            <a:endParaRPr lang="en-US" b="1" dirty="0">
              <a:latin typeface="Eurostile"/>
              <a:cs typeface="Eurostile"/>
            </a:endParaRPr>
          </a:p>
        </p:txBody>
      </p:sp>
      <p:pic>
        <p:nvPicPr>
          <p:cNvPr id="4" name="Content Placeholder 3" descr="Screen Shot 2017-11-15 at 12.14.57.png"/>
          <p:cNvPicPr>
            <a:picLocks noGrp="1" noChangeAspect="1"/>
          </p:cNvPicPr>
          <p:nvPr>
            <p:ph idx="1"/>
          </p:nvPr>
        </p:nvPicPr>
        <p:blipFill>
          <a:blip r:embed="rId2">
            <a:extLst>
              <a:ext uri="{28A0092B-C50C-407E-A947-70E740481C1C}">
                <a14:useLocalDpi xmlns:a14="http://schemas.microsoft.com/office/drawing/2010/main" val="0"/>
              </a:ext>
            </a:extLst>
          </a:blip>
          <a:srcRect l="-63407" r="-63407"/>
          <a:stretch>
            <a:fillRect/>
          </a:stretch>
        </p:blipFill>
        <p:spPr/>
      </p:pic>
    </p:spTree>
    <p:extLst>
      <p:ext uri="{BB962C8B-B14F-4D97-AF65-F5344CB8AC3E}">
        <p14:creationId xmlns:p14="http://schemas.microsoft.com/office/powerpoint/2010/main" val="241511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7735" y="2178715"/>
            <a:ext cx="6448934" cy="2031325"/>
          </a:xfrm>
          <a:prstGeom prst="rect">
            <a:avLst/>
          </a:prstGeom>
          <a:noFill/>
        </p:spPr>
        <p:txBody>
          <a:bodyPr wrap="square" rtlCol="0">
            <a:spAutoFit/>
          </a:bodyPr>
          <a:lstStyle/>
          <a:p>
            <a:r>
              <a:rPr lang="en-US" dirty="0" smtClean="0">
                <a:latin typeface="Eurostile"/>
                <a:cs typeface="Eurostile"/>
              </a:rPr>
              <a:t>In Internet Explorer/Google, click on View &gt; Source to see the HTML source code of the website. </a:t>
            </a:r>
          </a:p>
          <a:p>
            <a:endParaRPr lang="en-US" dirty="0">
              <a:latin typeface="Eurostile"/>
              <a:cs typeface="Eurostile"/>
            </a:endParaRPr>
          </a:p>
          <a:p>
            <a:r>
              <a:rPr lang="en-US" dirty="0" smtClean="0">
                <a:latin typeface="Eurostile"/>
                <a:cs typeface="Eurostile"/>
              </a:rPr>
              <a:t>You can then search for these tags to understand the keywords your competitors are using on their website. &lt;title&gt; – This tag is a headline description of the page and is the way Google displays your site in listings</a:t>
            </a:r>
            <a:endParaRPr lang="en-US" dirty="0">
              <a:latin typeface="Eurostile"/>
              <a:cs typeface="Eurostile"/>
            </a:endParaRPr>
          </a:p>
        </p:txBody>
      </p:sp>
      <p:sp>
        <p:nvSpPr>
          <p:cNvPr id="5" name="Title 1"/>
          <p:cNvSpPr>
            <a:spLocks noGrp="1"/>
          </p:cNvSpPr>
          <p:nvPr>
            <p:ph type="title"/>
          </p:nvPr>
        </p:nvSpPr>
        <p:spPr>
          <a:xfrm>
            <a:off x="457200" y="274638"/>
            <a:ext cx="8229600" cy="1143000"/>
          </a:xfrm>
        </p:spPr>
        <p:txBody>
          <a:bodyPr>
            <a:normAutofit/>
          </a:bodyPr>
          <a:lstStyle/>
          <a:p>
            <a:r>
              <a:rPr lang="en-US" b="1" dirty="0" smtClean="0">
                <a:latin typeface="Eurostile"/>
                <a:cs typeface="Eurostile"/>
              </a:rPr>
              <a:t>Being a sleuth with competitors</a:t>
            </a:r>
            <a:endParaRPr lang="en-US" b="1" dirty="0">
              <a:latin typeface="Eurostile"/>
              <a:cs typeface="Eurostile"/>
            </a:endParaRPr>
          </a:p>
        </p:txBody>
      </p:sp>
    </p:spTree>
    <p:extLst>
      <p:ext uri="{BB962C8B-B14F-4D97-AF65-F5344CB8AC3E}">
        <p14:creationId xmlns:p14="http://schemas.microsoft.com/office/powerpoint/2010/main" val="382944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TIP</a:t>
            </a:r>
            <a:endParaRPr lang="en-US" b="1" dirty="0"/>
          </a:p>
        </p:txBody>
      </p:sp>
      <p:sp>
        <p:nvSpPr>
          <p:cNvPr id="3" name="Content Placeholder 2"/>
          <p:cNvSpPr>
            <a:spLocks noGrp="1"/>
          </p:cNvSpPr>
          <p:nvPr>
            <p:ph idx="1"/>
          </p:nvPr>
        </p:nvSpPr>
        <p:spPr/>
        <p:txBody>
          <a:bodyPr/>
          <a:lstStyle/>
          <a:p>
            <a:pPr marL="0" indent="0">
              <a:buNone/>
            </a:pPr>
            <a:r>
              <a:rPr lang="en-US" dirty="0" smtClean="0"/>
              <a:t>Use the following website tool to see what competitors are doing with keywords:</a:t>
            </a:r>
            <a:br>
              <a:rPr lang="en-US" dirty="0" smtClean="0"/>
            </a:br>
            <a:endParaRPr lang="en-US" dirty="0"/>
          </a:p>
          <a:p>
            <a:r>
              <a:rPr lang="en-US" dirty="0" smtClean="0">
                <a:hlinkClick r:id="rId2"/>
              </a:rPr>
              <a:t>https://</a:t>
            </a:r>
            <a:r>
              <a:rPr lang="en-US" dirty="0" err="1" smtClean="0">
                <a:hlinkClick r:id="rId2"/>
              </a:rPr>
              <a:t>www.found.co.uk</a:t>
            </a:r>
            <a:r>
              <a:rPr lang="en-US" dirty="0" smtClean="0">
                <a:hlinkClick r:id="rId2"/>
              </a:rPr>
              <a:t>/</a:t>
            </a:r>
            <a:r>
              <a:rPr lang="en-US" dirty="0" err="1" smtClean="0">
                <a:hlinkClick r:id="rId2"/>
              </a:rPr>
              <a:t>seo</a:t>
            </a:r>
            <a:r>
              <a:rPr lang="en-US" dirty="0" smtClean="0">
                <a:hlinkClick r:id="rId2"/>
              </a:rPr>
              <a:t>-tool/</a:t>
            </a:r>
            <a:endParaRPr lang="en-US" dirty="0"/>
          </a:p>
        </p:txBody>
      </p:sp>
    </p:spTree>
    <p:extLst>
      <p:ext uri="{BB962C8B-B14F-4D97-AF65-F5344CB8AC3E}">
        <p14:creationId xmlns:p14="http://schemas.microsoft.com/office/powerpoint/2010/main" val="351432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Eurostile"/>
                <a:cs typeface="Eurostile"/>
              </a:rPr>
              <a:t>Google Keywords Planner</a:t>
            </a:r>
            <a:endParaRPr lang="en-US" b="1" dirty="0">
              <a:latin typeface="Eurostile"/>
              <a:cs typeface="Eurostile"/>
            </a:endParaRPr>
          </a:p>
        </p:txBody>
      </p:sp>
      <p:sp>
        <p:nvSpPr>
          <p:cNvPr id="3" name="Content Placeholder 2"/>
          <p:cNvSpPr>
            <a:spLocks noGrp="1"/>
          </p:cNvSpPr>
          <p:nvPr>
            <p:ph idx="1"/>
          </p:nvPr>
        </p:nvSpPr>
        <p:spPr/>
        <p:txBody>
          <a:bodyPr>
            <a:normAutofit fontScale="85000" lnSpcReduction="20000"/>
          </a:bodyPr>
          <a:lstStyle/>
          <a:p>
            <a:r>
              <a:rPr lang="en-GB" dirty="0"/>
              <a:t>Once you’ve put together a basic list of keywords for your business’ products/services, you can use the </a:t>
            </a:r>
            <a:r>
              <a:rPr lang="en-GB" u="sng" dirty="0"/>
              <a:t>Google Keyword Tool</a:t>
            </a:r>
            <a:r>
              <a:rPr lang="en-GB" dirty="0"/>
              <a:t> to find related terms and phrases to develop a more complete list of possible keywords. This is important, because your customers may use different words and phrases when looking for your products/services.</a:t>
            </a:r>
          </a:p>
          <a:p>
            <a:r>
              <a:rPr lang="en-GB" dirty="0"/>
              <a:t>Start by entering each of the keywords from your website into the tool, being sure that Location under Advanced Options is set to the country that you will be targeting. Also if you want to just select individual keywords make sure the ‘Keyword Ideas’ tab is selected.</a:t>
            </a:r>
          </a:p>
          <a:p>
            <a:endParaRPr lang="en-US" dirty="0"/>
          </a:p>
        </p:txBody>
      </p:sp>
    </p:spTree>
    <p:extLst>
      <p:ext uri="{BB962C8B-B14F-4D97-AF65-F5344CB8AC3E}">
        <p14:creationId xmlns:p14="http://schemas.microsoft.com/office/powerpoint/2010/main" val="1708538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0667" y="881501"/>
            <a:ext cx="6233583" cy="3416320"/>
          </a:xfrm>
          <a:prstGeom prst="rect">
            <a:avLst/>
          </a:prstGeom>
        </p:spPr>
        <p:txBody>
          <a:bodyPr wrap="square">
            <a:spAutoFit/>
          </a:bodyPr>
          <a:lstStyle/>
          <a:p>
            <a:r>
              <a:rPr lang="en-US" dirty="0"/>
              <a:t>In order to use the Google Keyword Planner, you’ll need to have a Google </a:t>
            </a:r>
            <a:r>
              <a:rPr lang="en-US" dirty="0" err="1"/>
              <a:t>Adwords</a:t>
            </a:r>
            <a:r>
              <a:rPr lang="en-US" dirty="0"/>
              <a:t> account. </a:t>
            </a:r>
            <a:endParaRPr lang="en-US" dirty="0" smtClean="0"/>
          </a:p>
          <a:p>
            <a:endParaRPr lang="en-US" dirty="0"/>
          </a:p>
          <a:p>
            <a:r>
              <a:rPr lang="en-US" dirty="0" smtClean="0"/>
              <a:t>If </a:t>
            </a:r>
            <a:r>
              <a:rPr lang="en-US" dirty="0"/>
              <a:t>you don’t have one already, you can set one </a:t>
            </a:r>
            <a:r>
              <a:rPr lang="en-US" dirty="0" smtClean="0"/>
              <a:t>up quickly if you have a </a:t>
            </a:r>
            <a:r>
              <a:rPr lang="en-US" dirty="0" err="1" smtClean="0"/>
              <a:t>gmail</a:t>
            </a:r>
            <a:r>
              <a:rPr lang="en-US" dirty="0" smtClean="0"/>
              <a:t> account.  </a:t>
            </a:r>
          </a:p>
          <a:p>
            <a:endParaRPr lang="en-US" dirty="0"/>
          </a:p>
          <a:p>
            <a:r>
              <a:rPr lang="en-US" dirty="0">
                <a:hlinkClick r:id="rId2"/>
              </a:rPr>
              <a:t>https://adwords.google.com</a:t>
            </a:r>
            <a:r>
              <a:rPr lang="en-US" dirty="0"/>
              <a:t> </a:t>
            </a:r>
          </a:p>
          <a:p>
            <a:r>
              <a:rPr lang="en-US" dirty="0" smtClean="0"/>
              <a:t>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67028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7-11-15 at 12.20.4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203" y="984499"/>
            <a:ext cx="8386667" cy="5435136"/>
          </a:xfrm>
          <a:prstGeom prst="rect">
            <a:avLst/>
          </a:prstGeom>
        </p:spPr>
      </p:pic>
      <p:sp>
        <p:nvSpPr>
          <p:cNvPr id="5" name="Down Arrow 4"/>
          <p:cNvSpPr/>
          <p:nvPr/>
        </p:nvSpPr>
        <p:spPr>
          <a:xfrm rot="5400000">
            <a:off x="4549790" y="2277748"/>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6731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7-11-15 at 12.21.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974" y="0"/>
            <a:ext cx="8951026" cy="6858000"/>
          </a:xfrm>
          <a:prstGeom prst="rect">
            <a:avLst/>
          </a:prstGeom>
        </p:spPr>
      </p:pic>
      <p:sp>
        <p:nvSpPr>
          <p:cNvPr id="6" name="Down Arrow 5"/>
          <p:cNvSpPr/>
          <p:nvPr/>
        </p:nvSpPr>
        <p:spPr>
          <a:xfrm rot="5400000">
            <a:off x="3402148" y="1858317"/>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Down Arrow 6"/>
          <p:cNvSpPr/>
          <p:nvPr/>
        </p:nvSpPr>
        <p:spPr>
          <a:xfrm rot="4135835">
            <a:off x="4549790" y="2190366"/>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own Arrow 7"/>
          <p:cNvSpPr/>
          <p:nvPr/>
        </p:nvSpPr>
        <p:spPr>
          <a:xfrm rot="5400000">
            <a:off x="4006179" y="2982627"/>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Down Arrow 8"/>
          <p:cNvSpPr/>
          <p:nvPr/>
        </p:nvSpPr>
        <p:spPr>
          <a:xfrm rot="5400000">
            <a:off x="2825414" y="3932173"/>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548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7-11-15 at 12.22.09.png"/>
          <p:cNvPicPr>
            <a:picLocks noGrp="1" noChangeAspect="1"/>
          </p:cNvPicPr>
          <p:nvPr>
            <p:ph idx="1"/>
          </p:nvPr>
        </p:nvPicPr>
        <p:blipFill>
          <a:blip r:embed="rId2">
            <a:extLst>
              <a:ext uri="{28A0092B-C50C-407E-A947-70E740481C1C}">
                <a14:useLocalDpi xmlns:a14="http://schemas.microsoft.com/office/drawing/2010/main" val="0"/>
              </a:ext>
            </a:extLst>
          </a:blip>
          <a:srcRect t="4002" b="4002"/>
          <a:stretch>
            <a:fillRect/>
          </a:stretch>
        </p:blipFill>
        <p:spPr/>
      </p:pic>
      <p:sp>
        <p:nvSpPr>
          <p:cNvPr id="5" name="Down Arrow 4"/>
          <p:cNvSpPr/>
          <p:nvPr/>
        </p:nvSpPr>
        <p:spPr>
          <a:xfrm rot="18447034">
            <a:off x="7235390" y="1680080"/>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3721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1429</TotalTime>
  <Words>251</Words>
  <Application>Microsoft Macintosh PowerPoint</Application>
  <PresentationFormat>On-screen Show (4:3)</PresentationFormat>
  <Paragraphs>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Keywords for Social Media</vt:lpstr>
      <vt:lpstr>Start with your own list of keywords</vt:lpstr>
      <vt:lpstr>Being a sleuth with competitors</vt:lpstr>
      <vt:lpstr>TIP</vt:lpstr>
      <vt:lpstr>Google Keywords Planner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Henley Group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Adwords </dc:title>
  <dc:creator>Ashley  Mackie </dc:creator>
  <cp:lastModifiedBy>Ashley  Mackie </cp:lastModifiedBy>
  <cp:revision>23</cp:revision>
  <dcterms:created xsi:type="dcterms:W3CDTF">2017-11-14T15:55:08Z</dcterms:created>
  <dcterms:modified xsi:type="dcterms:W3CDTF">2018-02-05T12:36:28Z</dcterms:modified>
</cp:coreProperties>
</file>