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257" r:id="rId4"/>
    <p:sldId id="258" r:id="rId5"/>
    <p:sldId id="259" r:id="rId6"/>
    <p:sldId id="260" r:id="rId7"/>
    <p:sldId id="261" r:id="rId8"/>
    <p:sldId id="263" r:id="rId9"/>
    <p:sldId id="264" r:id="rId10"/>
    <p:sldId id="265" r:id="rId11"/>
    <p:sldId id="268" r:id="rId12"/>
    <p:sldId id="269" r:id="rId13"/>
    <p:sldId id="270" r:id="rId14"/>
    <p:sldId id="266" r:id="rId15"/>
    <p:sldId id="267" r:id="rId16"/>
    <p:sldId id="262" r:id="rId17"/>
    <p:sldId id="278" r:id="rId18"/>
    <p:sldId id="279" r:id="rId19"/>
    <p:sldId id="271" r:id="rId20"/>
    <p:sldId id="272" r:id="rId21"/>
    <p:sldId id="274" r:id="rId22"/>
    <p:sldId id="276" r:id="rId23"/>
    <p:sldId id="275" r:id="rId24"/>
    <p:sldId id="273" r:id="rId25"/>
    <p:sldId id="299" r:id="rId26"/>
    <p:sldId id="280" r:id="rId27"/>
    <p:sldId id="282" r:id="rId28"/>
    <p:sldId id="281" r:id="rId29"/>
    <p:sldId id="283" r:id="rId30"/>
    <p:sldId id="284" r:id="rId31"/>
    <p:sldId id="285" r:id="rId32"/>
    <p:sldId id="286" r:id="rId33"/>
    <p:sldId id="287" r:id="rId34"/>
    <p:sldId id="289" r:id="rId35"/>
    <p:sldId id="290" r:id="rId36"/>
    <p:sldId id="277" r:id="rId37"/>
    <p:sldId id="291" r:id="rId38"/>
    <p:sldId id="292" r:id="rId39"/>
    <p:sldId id="293" r:id="rId40"/>
    <p:sldId id="294" r:id="rId41"/>
    <p:sldId id="295" r:id="rId42"/>
    <p:sldId id="296" r:id="rId43"/>
    <p:sldId id="297" r:id="rId44"/>
    <p:sldId id="298" r:id="rId45"/>
    <p:sldId id="300" r:id="rId46"/>
    <p:sldId id="301" r:id="rId47"/>
    <p:sldId id="303" r:id="rId48"/>
    <p:sldId id="30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5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83738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27710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114486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277118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405097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73383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53579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274726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115348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29506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2B0D1F7-13FC-3042-8E4D-856A984066AC}" type="datetimeFigureOut">
              <a:rPr lang="en-US" smtClean="0"/>
              <a:t>12/12/17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67337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0D1F7-13FC-3042-8E4D-856A984066AC}" type="datetimeFigureOut">
              <a:rPr lang="en-US" smtClean="0"/>
              <a:t>12/12/17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919A4-51DE-1C47-8F02-858B95204E7D}" type="slidenum">
              <a:rPr lang="en-US" smtClean="0"/>
              <a:t>‹#›</a:t>
            </a:fld>
            <a:endParaRPr lang="en-US" dirty="0"/>
          </a:p>
        </p:txBody>
      </p:sp>
    </p:spTree>
    <p:extLst>
      <p:ext uri="{BB962C8B-B14F-4D97-AF65-F5344CB8AC3E}">
        <p14:creationId xmlns:p14="http://schemas.microsoft.com/office/powerpoint/2010/main" val="105420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pp.grammarly.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1001font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dp.amazon.com/en_US/help/topic/G20111352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ookstr.com/15-of-the-funniest-romance-novel-cover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ixabay.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dp.amazon.com/en_US/help/topic/G2014990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lay.google.com/books/uploads" TargetMode="Externa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eebly.com/login" TargetMode="External"/><Relationship Id="rId3" Type="http://schemas.openxmlformats.org/officeDocument/2006/relationships/hyperlink" Target="https://wordpress.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v.uk/how-to-register-a-trade-mark/appl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hley@ashleymackie.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uthorcentral.amazon.co.uk" TargetMode="Externa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tatista.com/topics/846/amaz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uthorcentral.amazon.co.uk" TargetMode="Externa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teraryfestivals.co.u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hley@ashleymackie.com" TargetMode="External"/><Relationship Id="rId3" Type="http://schemas.openxmlformats.org/officeDocument/2006/relationships/hyperlink" Target="http://www.Talentedmarketing.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reatespace.com/" TargetMode="Externa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Eurostile"/>
                <a:cs typeface="Eurostile"/>
              </a:rPr>
              <a:t>Get Published on </a:t>
            </a:r>
            <a:endParaRPr lang="en-US" dirty="0">
              <a:latin typeface="Eurostile"/>
              <a:cs typeface="Eurostile"/>
            </a:endParaRPr>
          </a:p>
        </p:txBody>
      </p:sp>
      <p:pic>
        <p:nvPicPr>
          <p:cNvPr id="3" name="Picture 2" descr="amazon_logo_500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030" y="3400456"/>
            <a:ext cx="3286348" cy="3286348"/>
          </a:xfrm>
          <a:prstGeom prst="rect">
            <a:avLst/>
          </a:prstGeom>
        </p:spPr>
      </p:pic>
    </p:spTree>
    <p:extLst>
      <p:ext uri="{BB962C8B-B14F-4D97-AF65-F5344CB8AC3E}">
        <p14:creationId xmlns:p14="http://schemas.microsoft.com/office/powerpoint/2010/main" val="1180255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0006" y="371216"/>
            <a:ext cx="6011386" cy="369332"/>
          </a:xfrm>
          <a:prstGeom prst="rect">
            <a:avLst/>
          </a:prstGeom>
        </p:spPr>
        <p:txBody>
          <a:bodyPr wrap="square">
            <a:spAutoFit/>
          </a:bodyPr>
          <a:lstStyle/>
          <a:p>
            <a:r>
              <a:rPr lang="en-US" dirty="0">
                <a:latin typeface="Eurostile"/>
                <a:cs typeface="Eurostile"/>
              </a:rPr>
              <a:t>How to Format Your Book for Kindle Using Microsoft </a:t>
            </a:r>
            <a:r>
              <a:rPr lang="en-US" dirty="0" smtClean="0">
                <a:latin typeface="Eurostile"/>
                <a:cs typeface="Eurostile"/>
              </a:rPr>
              <a:t>Word</a:t>
            </a:r>
            <a:endParaRPr lang="en-US" dirty="0">
              <a:latin typeface="Eurostile"/>
              <a:cs typeface="Eurostile"/>
            </a:endParaRPr>
          </a:p>
        </p:txBody>
      </p:sp>
      <p:sp>
        <p:nvSpPr>
          <p:cNvPr id="5" name="Rectangle 4"/>
          <p:cNvSpPr/>
          <p:nvPr/>
        </p:nvSpPr>
        <p:spPr>
          <a:xfrm>
            <a:off x="938139" y="1028343"/>
            <a:ext cx="7745371" cy="3693319"/>
          </a:xfrm>
          <a:prstGeom prst="rect">
            <a:avLst/>
          </a:prstGeom>
        </p:spPr>
        <p:txBody>
          <a:bodyPr wrap="square">
            <a:spAutoFit/>
          </a:bodyPr>
          <a:lstStyle/>
          <a:p>
            <a:r>
              <a:rPr lang="en-GB" b="1" dirty="0">
                <a:latin typeface="Eurostile"/>
                <a:cs typeface="Eurostile"/>
              </a:rPr>
              <a:t>Most eBooks consist of these page-braked sections:</a:t>
            </a:r>
            <a:endParaRPr lang="en-GB" dirty="0">
              <a:latin typeface="Eurostile"/>
              <a:cs typeface="Eurostile"/>
            </a:endParaRPr>
          </a:p>
          <a:p>
            <a:pPr marL="285750" lvl="0" indent="-285750">
              <a:buFont typeface="Arial"/>
              <a:buChar char="•"/>
            </a:pPr>
            <a:r>
              <a:rPr lang="en-GB" dirty="0">
                <a:latin typeface="Eurostile"/>
                <a:cs typeface="Eurostile"/>
              </a:rPr>
              <a:t>Title page, including author’s name and publishing house (if applicable)</a:t>
            </a:r>
          </a:p>
          <a:p>
            <a:pPr marL="285750" lvl="0" indent="-285750">
              <a:buFont typeface="Arial"/>
              <a:buChar char="•"/>
            </a:pPr>
            <a:r>
              <a:rPr lang="en-GB" dirty="0">
                <a:latin typeface="Eurostile"/>
                <a:cs typeface="Eurostile"/>
              </a:rPr>
              <a:t>Copyright page</a:t>
            </a:r>
          </a:p>
          <a:p>
            <a:pPr marL="285750" lvl="0" indent="-285750">
              <a:buFont typeface="Arial"/>
              <a:buChar char="•"/>
            </a:pPr>
            <a:r>
              <a:rPr lang="en-GB" dirty="0">
                <a:latin typeface="Eurostile"/>
                <a:cs typeface="Eurostile"/>
              </a:rPr>
              <a:t>Dedication</a:t>
            </a:r>
          </a:p>
          <a:p>
            <a:pPr marL="285750" lvl="0" indent="-285750">
              <a:buFont typeface="Arial"/>
              <a:buChar char="•"/>
            </a:pPr>
            <a:r>
              <a:rPr lang="en-GB" dirty="0">
                <a:latin typeface="Eurostile"/>
                <a:cs typeface="Eurostile"/>
              </a:rPr>
              <a:t>Acknowledgements</a:t>
            </a:r>
          </a:p>
          <a:p>
            <a:pPr marL="285750" lvl="0" indent="-285750">
              <a:buFont typeface="Arial"/>
              <a:buChar char="•"/>
            </a:pPr>
            <a:r>
              <a:rPr lang="en-GB" dirty="0">
                <a:latin typeface="Eurostile"/>
                <a:cs typeface="Eurostile"/>
              </a:rPr>
              <a:t>Table of Contents</a:t>
            </a:r>
          </a:p>
          <a:p>
            <a:pPr marL="285750" lvl="0" indent="-285750">
              <a:buFont typeface="Arial"/>
              <a:buChar char="•"/>
            </a:pPr>
            <a:r>
              <a:rPr lang="en-GB" dirty="0">
                <a:latin typeface="Eurostile"/>
                <a:cs typeface="Eurostile"/>
              </a:rPr>
              <a:t>Foreword (if applicable)</a:t>
            </a:r>
          </a:p>
          <a:p>
            <a:pPr marL="285750" lvl="0" indent="-285750">
              <a:buFont typeface="Arial"/>
              <a:buChar char="•"/>
            </a:pPr>
            <a:r>
              <a:rPr lang="en-GB" dirty="0">
                <a:latin typeface="Eurostile"/>
                <a:cs typeface="Eurostile"/>
              </a:rPr>
              <a:t>Introduction</a:t>
            </a:r>
          </a:p>
          <a:p>
            <a:pPr marL="285750" lvl="0" indent="-285750">
              <a:buFont typeface="Arial"/>
              <a:buChar char="•"/>
            </a:pPr>
            <a:r>
              <a:rPr lang="en-GB" dirty="0">
                <a:latin typeface="Eurostile"/>
                <a:cs typeface="Eurostile"/>
              </a:rPr>
              <a:t>Body/Chapters</a:t>
            </a:r>
          </a:p>
          <a:p>
            <a:pPr marL="285750" lvl="0" indent="-285750">
              <a:buFont typeface="Arial"/>
              <a:buChar char="•"/>
            </a:pPr>
            <a:r>
              <a:rPr lang="en-GB" dirty="0">
                <a:latin typeface="Eurostile"/>
                <a:cs typeface="Eurostile"/>
              </a:rPr>
              <a:t>Conclusion</a:t>
            </a:r>
          </a:p>
          <a:p>
            <a:pPr marL="285750" lvl="0" indent="-285750">
              <a:buFont typeface="Arial"/>
              <a:buChar char="•"/>
            </a:pPr>
            <a:r>
              <a:rPr lang="en-GB" dirty="0">
                <a:latin typeface="Eurostile"/>
                <a:cs typeface="Eurostile"/>
              </a:rPr>
              <a:t>About the Author</a:t>
            </a:r>
          </a:p>
          <a:p>
            <a:pPr marL="285750" lvl="0" indent="-285750">
              <a:buFont typeface="Arial"/>
              <a:buChar char="•"/>
            </a:pPr>
            <a:r>
              <a:rPr lang="en-GB" dirty="0">
                <a:latin typeface="Eurostile"/>
                <a:cs typeface="Eurostile"/>
              </a:rPr>
              <a:t>Appendices including Bibliography, Glossary and Advertisements</a:t>
            </a:r>
          </a:p>
          <a:p>
            <a:pPr marL="285750" lvl="0" indent="-285750">
              <a:buFont typeface="Arial"/>
              <a:buChar char="•"/>
            </a:pPr>
            <a:r>
              <a:rPr lang="en-GB" dirty="0">
                <a:latin typeface="Eurostile"/>
                <a:cs typeface="Eurostile"/>
              </a:rPr>
              <a:t>Index (only when using a professional eBook programmer</a:t>
            </a:r>
          </a:p>
        </p:txBody>
      </p:sp>
    </p:spTree>
    <p:extLst>
      <p:ext uri="{BB962C8B-B14F-4D97-AF65-F5344CB8AC3E}">
        <p14:creationId xmlns:p14="http://schemas.microsoft.com/office/powerpoint/2010/main" val="241537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Top Tip!</a:t>
            </a:r>
            <a:endParaRPr lang="en-US" dirty="0">
              <a:latin typeface="Eurostile"/>
              <a:cs typeface="Eurostile"/>
            </a:endParaRPr>
          </a:p>
        </p:txBody>
      </p:sp>
      <p:sp>
        <p:nvSpPr>
          <p:cNvPr id="3" name="Content Placeholder 2"/>
          <p:cNvSpPr>
            <a:spLocks noGrp="1"/>
          </p:cNvSpPr>
          <p:nvPr>
            <p:ph idx="1"/>
          </p:nvPr>
        </p:nvSpPr>
        <p:spPr/>
        <p:txBody>
          <a:bodyPr/>
          <a:lstStyle/>
          <a:p>
            <a:r>
              <a:rPr lang="en-US" dirty="0">
                <a:latin typeface="Eurostile"/>
                <a:cs typeface="Eurostile"/>
              </a:rPr>
              <a:t>Use </a:t>
            </a:r>
            <a:r>
              <a:rPr lang="en-US" dirty="0">
                <a:latin typeface="Eurostile"/>
                <a:cs typeface="Eurostile"/>
                <a:hlinkClick r:id="rId2"/>
              </a:rPr>
              <a:t>https://app.grammarly.com</a:t>
            </a:r>
            <a:r>
              <a:rPr lang="en-US" dirty="0" smtClean="0">
                <a:latin typeface="Eurostile"/>
                <a:cs typeface="Eurostile"/>
                <a:hlinkClick r:id="rId2"/>
              </a:rPr>
              <a:t>/</a:t>
            </a:r>
            <a:r>
              <a:rPr lang="en-US" dirty="0" smtClean="0">
                <a:latin typeface="Eurostile"/>
                <a:cs typeface="Eurostile"/>
              </a:rPr>
              <a:t> for proofing your work as you go.  Starts off with a Free Basic Package</a:t>
            </a:r>
            <a:endParaRPr lang="en-US" dirty="0">
              <a:latin typeface="Eurostile"/>
              <a:cs typeface="Eurostile"/>
            </a:endParaRPr>
          </a:p>
        </p:txBody>
      </p:sp>
    </p:spTree>
    <p:extLst>
      <p:ext uri="{BB962C8B-B14F-4D97-AF65-F5344CB8AC3E}">
        <p14:creationId xmlns:p14="http://schemas.microsoft.com/office/powerpoint/2010/main" val="287255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Which fonts – from the writers forum</a:t>
            </a:r>
            <a:endParaRPr lang="en-US" dirty="0">
              <a:latin typeface="Eurostile"/>
              <a:cs typeface="Eurostile"/>
            </a:endParaRPr>
          </a:p>
        </p:txBody>
      </p:sp>
      <p:sp>
        <p:nvSpPr>
          <p:cNvPr id="3" name="Content Placeholder 2"/>
          <p:cNvSpPr>
            <a:spLocks noGrp="1"/>
          </p:cNvSpPr>
          <p:nvPr>
            <p:ph idx="1"/>
          </p:nvPr>
        </p:nvSpPr>
        <p:spPr/>
        <p:txBody>
          <a:bodyPr/>
          <a:lstStyle/>
          <a:p>
            <a:r>
              <a:rPr lang="en-US" dirty="0" smtClean="0">
                <a:latin typeface="Times New Roman"/>
                <a:cs typeface="Times New Roman"/>
              </a:rPr>
              <a:t>Times New Roman </a:t>
            </a:r>
            <a:r>
              <a:rPr lang="en-US" dirty="0" smtClean="0"/>
              <a:t>– was actually designed for the narrow columns of newspaper publishing, so it is not the best for Kindle</a:t>
            </a:r>
          </a:p>
          <a:p>
            <a:r>
              <a:rPr lang="en-US" dirty="0" smtClean="0"/>
              <a:t>Bookman Old Style with Verdana for Chapters and TOC</a:t>
            </a:r>
          </a:p>
          <a:p>
            <a:r>
              <a:rPr lang="en-US" dirty="0" smtClean="0"/>
              <a:t>Sans-serif family </a:t>
            </a:r>
          </a:p>
          <a:p>
            <a:r>
              <a:rPr lang="en-US" dirty="0" smtClean="0">
                <a:latin typeface="Courier"/>
                <a:cs typeface="Courier"/>
              </a:rPr>
              <a:t>Courier</a:t>
            </a:r>
            <a:endParaRPr lang="en-US" dirty="0">
              <a:latin typeface="Courier"/>
              <a:cs typeface="Courier"/>
            </a:endParaRPr>
          </a:p>
        </p:txBody>
      </p:sp>
    </p:spTree>
    <p:extLst>
      <p:ext uri="{BB962C8B-B14F-4D97-AF65-F5344CB8AC3E}">
        <p14:creationId xmlns:p14="http://schemas.microsoft.com/office/powerpoint/2010/main" val="170256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Top Tip!</a:t>
            </a:r>
            <a:endParaRPr lang="en-US" dirty="0">
              <a:latin typeface="Eurostile"/>
              <a:cs typeface="Eurostile"/>
            </a:endParaRPr>
          </a:p>
        </p:txBody>
      </p:sp>
      <p:sp>
        <p:nvSpPr>
          <p:cNvPr id="4" name="Rectangle 3"/>
          <p:cNvSpPr/>
          <p:nvPr/>
        </p:nvSpPr>
        <p:spPr>
          <a:xfrm>
            <a:off x="2082213" y="2065816"/>
            <a:ext cx="4827986" cy="1477328"/>
          </a:xfrm>
          <a:prstGeom prst="rect">
            <a:avLst/>
          </a:prstGeom>
        </p:spPr>
        <p:txBody>
          <a:bodyPr wrap="square">
            <a:spAutoFit/>
          </a:bodyPr>
          <a:lstStyle/>
          <a:p>
            <a:endParaRPr lang="en-US" dirty="0">
              <a:latin typeface="Eurostile"/>
              <a:cs typeface="Eurostile"/>
            </a:endParaRPr>
          </a:p>
          <a:p>
            <a:r>
              <a:rPr lang="en-US" dirty="0" smtClean="0">
                <a:latin typeface="Eurostile"/>
                <a:cs typeface="Eurostile"/>
              </a:rPr>
              <a:t>Download free fonts by clicking here</a:t>
            </a:r>
            <a:r>
              <a:rPr lang="is-IS" dirty="0" smtClean="0">
                <a:latin typeface="Eurostile"/>
                <a:cs typeface="Eurostile"/>
              </a:rPr>
              <a:t>…</a:t>
            </a:r>
          </a:p>
          <a:p>
            <a:endParaRPr lang="is-IS" dirty="0">
              <a:latin typeface="Eurostile"/>
              <a:cs typeface="Eurostile"/>
            </a:endParaRPr>
          </a:p>
          <a:p>
            <a:r>
              <a:rPr lang="en-US" dirty="0">
                <a:latin typeface="Eurostile"/>
                <a:cs typeface="Eurostile"/>
                <a:hlinkClick r:id="rId2"/>
              </a:rPr>
              <a:t>http://www.1001fonts.com/</a:t>
            </a:r>
            <a:endParaRPr lang="en-US" dirty="0">
              <a:latin typeface="Eurostile"/>
              <a:cs typeface="Eurostile"/>
            </a:endParaRPr>
          </a:p>
          <a:p>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286324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Think about your cover</a:t>
            </a:r>
            <a:r>
              <a:rPr lang="is-IS" dirty="0" smtClean="0">
                <a:latin typeface="Eurostile"/>
                <a:cs typeface="Eurostile"/>
              </a:rPr>
              <a:t>…</a:t>
            </a:r>
            <a:endParaRPr lang="en-US" dirty="0">
              <a:latin typeface="Eurostile"/>
              <a:cs typeface="Eurostile"/>
            </a:endParaRPr>
          </a:p>
        </p:txBody>
      </p:sp>
      <p:sp>
        <p:nvSpPr>
          <p:cNvPr id="4" name="Rectangle 3"/>
          <p:cNvSpPr/>
          <p:nvPr/>
        </p:nvSpPr>
        <p:spPr>
          <a:xfrm>
            <a:off x="594918" y="2413338"/>
            <a:ext cx="7596642" cy="2031325"/>
          </a:xfrm>
          <a:prstGeom prst="rect">
            <a:avLst/>
          </a:prstGeom>
        </p:spPr>
        <p:txBody>
          <a:bodyPr wrap="square">
            <a:spAutoFit/>
          </a:bodyPr>
          <a:lstStyle/>
          <a:p>
            <a:r>
              <a:rPr lang="en-US" dirty="0">
                <a:latin typeface="Eurostile"/>
                <a:cs typeface="Eurostile"/>
              </a:rPr>
              <a:t>Using Cover </a:t>
            </a:r>
            <a:r>
              <a:rPr lang="en-US" dirty="0" smtClean="0">
                <a:latin typeface="Eurostile"/>
                <a:cs typeface="Eurostile"/>
              </a:rPr>
              <a:t>Creator</a:t>
            </a:r>
          </a:p>
          <a:p>
            <a:endParaRPr lang="en-US" dirty="0">
              <a:latin typeface="Eurostile"/>
              <a:cs typeface="Eurostile"/>
            </a:endParaRPr>
          </a:p>
          <a:p>
            <a:r>
              <a:rPr lang="en-US" dirty="0">
                <a:latin typeface="Eurostile"/>
                <a:cs typeface="Eurostile"/>
              </a:rPr>
              <a:t>If you don't have a cover for your book, you can use KDP's Cover Creator to make one based on an image you provide or a selection from our gallery of stock images.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Customize </a:t>
            </a:r>
            <a:r>
              <a:rPr lang="en-US" dirty="0">
                <a:latin typeface="Eurostile"/>
                <a:cs typeface="Eurostile"/>
              </a:rPr>
              <a:t>your cover with a variety of layouts and font options.</a:t>
            </a:r>
          </a:p>
        </p:txBody>
      </p:sp>
      <p:sp>
        <p:nvSpPr>
          <p:cNvPr id="5" name="Rectangle 4"/>
          <p:cNvSpPr/>
          <p:nvPr/>
        </p:nvSpPr>
        <p:spPr>
          <a:xfrm>
            <a:off x="1279216" y="5302684"/>
            <a:ext cx="6283104" cy="369332"/>
          </a:xfrm>
          <a:prstGeom prst="rect">
            <a:avLst/>
          </a:prstGeom>
        </p:spPr>
        <p:txBody>
          <a:bodyPr wrap="square">
            <a:spAutoFit/>
          </a:bodyPr>
          <a:lstStyle/>
          <a:p>
            <a:r>
              <a:rPr lang="en-US" dirty="0">
                <a:latin typeface="Eurostile"/>
                <a:cs typeface="Eurostile"/>
                <a:hlinkClick r:id="rId2"/>
              </a:rPr>
              <a:t>https://kdp.amazon.com/en_US/help/topic/</a:t>
            </a:r>
            <a:r>
              <a:rPr lang="en-US" dirty="0" smtClean="0">
                <a:latin typeface="Eurostile"/>
                <a:cs typeface="Eurostile"/>
                <a:hlinkClick r:id="rId2"/>
              </a:rPr>
              <a:t>G201113520</a:t>
            </a:r>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55796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8395" y="5850699"/>
            <a:ext cx="7264861" cy="646331"/>
          </a:xfrm>
          <a:prstGeom prst="rect">
            <a:avLst/>
          </a:prstGeom>
        </p:spPr>
        <p:txBody>
          <a:bodyPr wrap="square">
            <a:spAutoFit/>
          </a:bodyPr>
          <a:lstStyle/>
          <a:p>
            <a:r>
              <a:rPr lang="en-US" dirty="0"/>
              <a:t>https://</a:t>
            </a:r>
            <a:r>
              <a:rPr lang="en-US" dirty="0"/>
              <a:t>www.amazon.co.uk</a:t>
            </a:r>
            <a:r>
              <a:rPr lang="en-US" dirty="0"/>
              <a:t>/Kindle-eBooks-books/b/ref=sv_kinc_1?ie=UTF8&amp;node=341689031</a:t>
            </a:r>
          </a:p>
        </p:txBody>
      </p:sp>
      <p:pic>
        <p:nvPicPr>
          <p:cNvPr id="6" name="Picture 5" descr="Screen Shot 2017-12-13 at 11.3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250" y="583537"/>
            <a:ext cx="4377083" cy="5053757"/>
          </a:xfrm>
          <a:prstGeom prst="rect">
            <a:avLst/>
          </a:prstGeom>
        </p:spPr>
      </p:pic>
    </p:spTree>
    <p:extLst>
      <p:ext uri="{BB962C8B-B14F-4D97-AF65-F5344CB8AC3E}">
        <p14:creationId xmlns:p14="http://schemas.microsoft.com/office/powerpoint/2010/main" val="386688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Worth a look</a:t>
            </a:r>
            <a:r>
              <a:rPr lang="is-IS" dirty="0" smtClean="0">
                <a:latin typeface="Eurostile"/>
                <a:cs typeface="Eurostile"/>
              </a:rPr>
              <a:t>…</a:t>
            </a:r>
            <a:endParaRPr lang="en-US" dirty="0">
              <a:latin typeface="Eurostile"/>
              <a:cs typeface="Eurostile"/>
            </a:endParaRPr>
          </a:p>
        </p:txBody>
      </p:sp>
      <p:sp>
        <p:nvSpPr>
          <p:cNvPr id="3" name="Content Placeholder 2"/>
          <p:cNvSpPr>
            <a:spLocks noGrp="1"/>
          </p:cNvSpPr>
          <p:nvPr>
            <p:ph idx="1"/>
          </p:nvPr>
        </p:nvSpPr>
        <p:spPr/>
        <p:txBody>
          <a:bodyPr/>
          <a:lstStyle/>
          <a:p>
            <a:pPr marL="0" indent="0">
              <a:buNone/>
            </a:pPr>
            <a:r>
              <a:rPr lang="en-US" dirty="0">
                <a:latin typeface="Eurostile"/>
                <a:cs typeface="Eurostile"/>
                <a:hlinkClick r:id="rId2"/>
              </a:rPr>
              <a:t>https://www.bookstr.com/15-of-the-funniest-romance-novel-</a:t>
            </a:r>
            <a:r>
              <a:rPr lang="en-US" dirty="0" smtClean="0">
                <a:latin typeface="Eurostile"/>
                <a:cs typeface="Eurostile"/>
                <a:hlinkClick r:id="rId2"/>
              </a:rPr>
              <a:t>covers</a:t>
            </a:r>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303758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5259" y="2210768"/>
            <a:ext cx="7642404" cy="2585323"/>
          </a:xfrm>
          <a:prstGeom prst="rect">
            <a:avLst/>
          </a:prstGeom>
        </p:spPr>
        <p:txBody>
          <a:bodyPr wrap="square">
            <a:spAutoFit/>
          </a:bodyPr>
          <a:lstStyle/>
          <a:p>
            <a:r>
              <a:rPr lang="en-US" dirty="0">
                <a:latin typeface="Eurostile"/>
                <a:cs typeface="Eurostile"/>
              </a:rPr>
              <a:t>Image resolution measures the quality and clarity of an image. For eBooks, image resolution is measured by pixels per inch (PPI). Images with high </a:t>
            </a:r>
            <a:r>
              <a:rPr lang="en-US" dirty="0" smtClean="0">
                <a:latin typeface="Eurostile"/>
                <a:cs typeface="Eurostile"/>
              </a:rPr>
              <a:t>PPI </a:t>
            </a:r>
            <a:r>
              <a:rPr lang="en-US" dirty="0">
                <a:latin typeface="Eurostile"/>
                <a:cs typeface="Eurostile"/>
              </a:rPr>
              <a:t>(300 or higher) will be clearer than those with low PPI (less than 300).</a:t>
            </a:r>
          </a:p>
          <a:p>
            <a:endParaRPr lang="en-US" dirty="0">
              <a:latin typeface="Eurostile"/>
              <a:cs typeface="Eurostile"/>
            </a:endParaRPr>
          </a:p>
          <a:p>
            <a:r>
              <a:rPr lang="en-US" dirty="0">
                <a:latin typeface="Eurostile"/>
                <a:cs typeface="Eurostile"/>
              </a:rPr>
              <a:t>There is a direct relationship between image PPI and image size. For example, an image that is 300 PPI at 1" x 1" (2.5 x 2.5 cm) is high-resolution. However, if you increase that image to  2" x 2" (5 x 5 cm), the resolution decreases by half to 150 PPI.</a:t>
            </a:r>
          </a:p>
          <a:p>
            <a:endParaRPr lang="en-US" dirty="0"/>
          </a:p>
        </p:txBody>
      </p:sp>
      <p:sp>
        <p:nvSpPr>
          <p:cNvPr id="5" name="TextBox 4"/>
          <p:cNvSpPr txBox="1"/>
          <p:nvPr/>
        </p:nvSpPr>
        <p:spPr>
          <a:xfrm>
            <a:off x="1578735" y="716529"/>
            <a:ext cx="5761513" cy="769441"/>
          </a:xfrm>
          <a:prstGeom prst="rect">
            <a:avLst/>
          </a:prstGeom>
          <a:noFill/>
        </p:spPr>
        <p:txBody>
          <a:bodyPr wrap="square" rtlCol="0">
            <a:spAutoFit/>
          </a:bodyPr>
          <a:lstStyle/>
          <a:p>
            <a:pPr algn="ctr"/>
            <a:r>
              <a:rPr lang="en-US" sz="4400" dirty="0" smtClean="0">
                <a:latin typeface="Eurostile"/>
                <a:cs typeface="Eurostile"/>
              </a:rPr>
              <a:t>Images</a:t>
            </a:r>
            <a:r>
              <a:rPr lang="en-US" sz="4400" dirty="0" smtClean="0"/>
              <a:t> </a:t>
            </a:r>
            <a:endParaRPr lang="en-US" sz="4400" dirty="0"/>
          </a:p>
        </p:txBody>
      </p:sp>
    </p:spTree>
    <p:extLst>
      <p:ext uri="{BB962C8B-B14F-4D97-AF65-F5344CB8AC3E}">
        <p14:creationId xmlns:p14="http://schemas.microsoft.com/office/powerpoint/2010/main" val="82040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Be Careful</a:t>
            </a:r>
            <a:r>
              <a:rPr lang="is-IS" dirty="0" smtClean="0">
                <a:latin typeface="Eurostile"/>
                <a:cs typeface="Eurostile"/>
              </a:rPr>
              <a:t>…</a:t>
            </a:r>
            <a:endParaRPr lang="en-US" dirty="0">
              <a:latin typeface="Eurostile"/>
              <a:cs typeface="Eurostile"/>
            </a:endParaRPr>
          </a:p>
        </p:txBody>
      </p:sp>
      <p:sp>
        <p:nvSpPr>
          <p:cNvPr id="4" name="Rectangle 3"/>
          <p:cNvSpPr/>
          <p:nvPr/>
        </p:nvSpPr>
        <p:spPr>
          <a:xfrm>
            <a:off x="1500522" y="1962737"/>
            <a:ext cx="7071167" cy="1754327"/>
          </a:xfrm>
          <a:prstGeom prst="rect">
            <a:avLst/>
          </a:prstGeom>
        </p:spPr>
        <p:txBody>
          <a:bodyPr wrap="none">
            <a:spAutoFit/>
          </a:bodyPr>
          <a:lstStyle/>
          <a:p>
            <a:pPr marL="285750" indent="-285750">
              <a:buFont typeface="Arial"/>
              <a:buChar char="•"/>
            </a:pPr>
            <a:r>
              <a:rPr lang="en-US" dirty="0" smtClean="0">
                <a:latin typeface="Eurostile"/>
                <a:cs typeface="Eurostile"/>
              </a:rPr>
              <a:t>You must</a:t>
            </a:r>
            <a:r>
              <a:rPr lang="en-US" b="1" dirty="0" smtClean="0">
                <a:latin typeface="Eurostile"/>
                <a:cs typeface="Eurostile"/>
              </a:rPr>
              <a:t> own </a:t>
            </a:r>
            <a:r>
              <a:rPr lang="en-US" dirty="0" smtClean="0">
                <a:latin typeface="Eurostile"/>
                <a:cs typeface="Eurostile"/>
              </a:rPr>
              <a:t>all images within the eBook</a:t>
            </a:r>
          </a:p>
          <a:p>
            <a:pPr marL="285750" indent="-285750">
              <a:buFont typeface="Arial"/>
              <a:buChar char="•"/>
            </a:pPr>
            <a:r>
              <a:rPr lang="en-US" dirty="0">
                <a:latin typeface="Eurostile"/>
                <a:cs typeface="Eurostile"/>
              </a:rPr>
              <a:t>H</a:t>
            </a:r>
            <a:r>
              <a:rPr lang="en-US" dirty="0" smtClean="0">
                <a:latin typeface="Eurostile"/>
                <a:cs typeface="Eurostile"/>
              </a:rPr>
              <a:t>ave permission to use all images (credit to be given if necessary)</a:t>
            </a:r>
          </a:p>
          <a:p>
            <a:pPr marL="285750" indent="-285750">
              <a:buFont typeface="Arial"/>
              <a:buChar char="•"/>
            </a:pPr>
            <a:r>
              <a:rPr lang="en-US" dirty="0" smtClean="0">
                <a:latin typeface="Eurostile"/>
                <a:cs typeface="Eurostile"/>
              </a:rPr>
              <a:t>Have the correct licensing agreement from </a:t>
            </a:r>
            <a:r>
              <a:rPr lang="en-US" dirty="0" smtClean="0">
                <a:latin typeface="Eurostile"/>
                <a:cs typeface="Eurostile"/>
              </a:rPr>
              <a:t>iStock</a:t>
            </a:r>
            <a:r>
              <a:rPr lang="en-US" dirty="0" smtClean="0">
                <a:latin typeface="Eurostile"/>
                <a:cs typeface="Eurostile"/>
              </a:rPr>
              <a:t>, Getty, </a:t>
            </a:r>
            <a:r>
              <a:rPr lang="en-US" dirty="0" smtClean="0">
                <a:latin typeface="Eurostile"/>
                <a:cs typeface="Eurostile"/>
              </a:rPr>
              <a:t>etc</a:t>
            </a:r>
            <a:endParaRPr lang="en-US" dirty="0" smtClean="0">
              <a:latin typeface="Eurostile"/>
              <a:cs typeface="Eurostile"/>
            </a:endParaRPr>
          </a:p>
          <a:p>
            <a:pPr marL="285750" indent="-285750">
              <a:buFont typeface="Arial"/>
              <a:buChar char="•"/>
            </a:pPr>
            <a:endParaRPr lang="en-US" dirty="0">
              <a:latin typeface="Eurostile"/>
              <a:cs typeface="Eurostile"/>
            </a:endParaRPr>
          </a:p>
          <a:p>
            <a:pPr marL="285750" indent="-285750">
              <a:buFont typeface="Arial"/>
              <a:buChar char="•"/>
            </a:pPr>
            <a:r>
              <a:rPr lang="en-US" dirty="0" smtClean="0">
                <a:latin typeface="Eurostile"/>
                <a:cs typeface="Eurostile"/>
              </a:rPr>
              <a:t>Top Tip! FREE image </a:t>
            </a:r>
            <a:r>
              <a:rPr lang="en-US" dirty="0">
                <a:latin typeface="Eurostile"/>
                <a:cs typeface="Eurostile"/>
              </a:rPr>
              <a:t>site - </a:t>
            </a:r>
            <a:r>
              <a:rPr lang="en-US" dirty="0">
                <a:latin typeface="Eurostile"/>
                <a:cs typeface="Eurostile"/>
                <a:hlinkClick r:id="rId2"/>
              </a:rPr>
              <a:t>https://</a:t>
            </a:r>
            <a:r>
              <a:rPr lang="en-US" dirty="0" smtClean="0">
                <a:latin typeface="Eurostile"/>
                <a:cs typeface="Eurostile"/>
                <a:hlinkClick r:id="rId2"/>
              </a:rPr>
              <a:t>pixabay.com</a:t>
            </a:r>
            <a:r>
              <a:rPr lang="en-US" dirty="0" smtClean="0">
                <a:latin typeface="Eurostile"/>
                <a:cs typeface="Eurostile"/>
              </a:rPr>
              <a:t> </a:t>
            </a:r>
            <a:endParaRPr lang="en-US" dirty="0">
              <a:latin typeface="Eurostile"/>
              <a:cs typeface="Eurostile"/>
            </a:endParaRPr>
          </a:p>
          <a:p>
            <a:pPr marL="285750" indent="-285750">
              <a:buFont typeface="Arial"/>
              <a:buChar char="•"/>
            </a:pPr>
            <a:r>
              <a:rPr lang="en-US" dirty="0" smtClean="0">
                <a:latin typeface="Eurostile"/>
                <a:cs typeface="Eurostile"/>
              </a:rPr>
              <a:t>Do not use images from search engines – like Google or social media</a:t>
            </a:r>
            <a:endParaRPr lang="en-US" dirty="0">
              <a:latin typeface="Eurostile"/>
              <a:cs typeface="Eurostile"/>
            </a:endParaRPr>
          </a:p>
        </p:txBody>
      </p:sp>
    </p:spTree>
    <p:extLst>
      <p:ext uri="{BB962C8B-B14F-4D97-AF65-F5344CB8AC3E}">
        <p14:creationId xmlns:p14="http://schemas.microsoft.com/office/powerpoint/2010/main" val="137960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The Dashboard </a:t>
            </a:r>
            <a:endParaRPr lang="en-US" dirty="0">
              <a:latin typeface="Eurostile"/>
              <a:cs typeface="Eurostile"/>
            </a:endParaRPr>
          </a:p>
        </p:txBody>
      </p:sp>
      <p:pic>
        <p:nvPicPr>
          <p:cNvPr id="4" name="Picture 3" descr="Screen Shot 2017-12-13 at 12.17.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757" y="1533217"/>
            <a:ext cx="4831657" cy="5005301"/>
          </a:xfrm>
          <a:prstGeom prst="rect">
            <a:avLst/>
          </a:prstGeom>
        </p:spPr>
      </p:pic>
    </p:spTree>
    <p:extLst>
      <p:ext uri="{BB962C8B-B14F-4D97-AF65-F5344CB8AC3E}">
        <p14:creationId xmlns:p14="http://schemas.microsoft.com/office/powerpoint/2010/main" val="271743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4327" y="1660674"/>
            <a:ext cx="6544095" cy="954107"/>
          </a:xfrm>
          <a:prstGeom prst="rect">
            <a:avLst/>
          </a:prstGeom>
          <a:noFill/>
        </p:spPr>
        <p:txBody>
          <a:bodyPr wrap="square" rtlCol="0">
            <a:spAutoFit/>
          </a:bodyPr>
          <a:lstStyle/>
          <a:p>
            <a:pPr algn="ctr"/>
            <a:r>
              <a:rPr lang="en-US" sz="5600" dirty="0" smtClean="0">
                <a:latin typeface="Eurostile"/>
                <a:cs typeface="Eurostile"/>
              </a:rPr>
              <a:t>Introductions</a:t>
            </a:r>
            <a:endParaRPr lang="en-US" sz="5600" dirty="0">
              <a:latin typeface="Eurostile"/>
              <a:cs typeface="Eurostile"/>
            </a:endParaRPr>
          </a:p>
        </p:txBody>
      </p:sp>
    </p:spTree>
    <p:extLst>
      <p:ext uri="{BB962C8B-B14F-4D97-AF65-F5344CB8AC3E}">
        <p14:creationId xmlns:p14="http://schemas.microsoft.com/office/powerpoint/2010/main" val="308598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2577" y="727111"/>
            <a:ext cx="4675840" cy="369332"/>
          </a:xfrm>
          <a:prstGeom prst="rect">
            <a:avLst/>
          </a:prstGeom>
        </p:spPr>
        <p:txBody>
          <a:bodyPr wrap="square">
            <a:spAutoFit/>
          </a:bodyPr>
          <a:lstStyle/>
          <a:p>
            <a:r>
              <a:rPr lang="en-US" dirty="0">
                <a:latin typeface="Eurostile"/>
                <a:cs typeface="Eurostile"/>
              </a:rPr>
              <a:t>Advertising for KDP eBooks</a:t>
            </a:r>
          </a:p>
        </p:txBody>
      </p:sp>
      <p:sp>
        <p:nvSpPr>
          <p:cNvPr id="5" name="Rectangle 4"/>
          <p:cNvSpPr/>
          <p:nvPr/>
        </p:nvSpPr>
        <p:spPr>
          <a:xfrm>
            <a:off x="709325" y="2136339"/>
            <a:ext cx="7413590" cy="1754327"/>
          </a:xfrm>
          <a:prstGeom prst="rect">
            <a:avLst/>
          </a:prstGeom>
        </p:spPr>
        <p:txBody>
          <a:bodyPr wrap="square">
            <a:spAutoFit/>
          </a:bodyPr>
          <a:lstStyle/>
          <a:p>
            <a:r>
              <a:rPr lang="en-US" dirty="0">
                <a:latin typeface="Eurostile"/>
                <a:cs typeface="Eurostile"/>
              </a:rPr>
              <a:t>A</a:t>
            </a:r>
            <a:r>
              <a:rPr lang="en-US" dirty="0" smtClean="0">
                <a:latin typeface="Eurostile"/>
                <a:cs typeface="Eurostile"/>
              </a:rPr>
              <a:t>dvertise </a:t>
            </a:r>
            <a:r>
              <a:rPr lang="en-US" dirty="0">
                <a:latin typeface="Eurostile"/>
                <a:cs typeface="Eurostile"/>
              </a:rPr>
              <a:t>your KDP eBooks on </a:t>
            </a:r>
            <a:r>
              <a:rPr lang="en-US" dirty="0" smtClean="0">
                <a:latin typeface="Eurostile"/>
                <a:cs typeface="Eurostile"/>
              </a:rPr>
              <a:t>Amazon.com</a:t>
            </a:r>
            <a:r>
              <a:rPr lang="en-US" dirty="0" smtClean="0">
                <a:latin typeface="Eurostile"/>
                <a:cs typeface="Eurostile"/>
              </a:rPr>
              <a:t> through </a:t>
            </a:r>
            <a:r>
              <a:rPr lang="en-US" dirty="0">
                <a:latin typeface="Eurostile"/>
                <a:cs typeface="Eurostile"/>
              </a:rPr>
              <a:t>Amazon Marketing Services (AMS). You set the budget you want to spend and the maximum amount you're willing to pay when a customer clicks on your ad. Depending on the ad type, customers who click on your ad will go to your book's detail page or to a landing page with a summary of your eBook. Charges accrue only when your ad is clicked</a:t>
            </a:r>
          </a:p>
        </p:txBody>
      </p:sp>
      <p:sp>
        <p:nvSpPr>
          <p:cNvPr id="6" name="Rectangle 5"/>
          <p:cNvSpPr/>
          <p:nvPr/>
        </p:nvSpPr>
        <p:spPr>
          <a:xfrm>
            <a:off x="1576674" y="4776355"/>
            <a:ext cx="6225901" cy="369332"/>
          </a:xfrm>
          <a:prstGeom prst="rect">
            <a:avLst/>
          </a:prstGeom>
        </p:spPr>
        <p:txBody>
          <a:bodyPr wrap="square">
            <a:spAutoFit/>
          </a:bodyPr>
          <a:lstStyle/>
          <a:p>
            <a:r>
              <a:rPr lang="en-US" dirty="0">
                <a:latin typeface="Eurostile"/>
                <a:cs typeface="Eurostile"/>
                <a:hlinkClick r:id="rId2"/>
              </a:rPr>
              <a:t>https://kdp.amazon.com/en_US/help/topic/</a:t>
            </a:r>
            <a:r>
              <a:rPr lang="en-US" dirty="0" smtClean="0">
                <a:latin typeface="Eurostile"/>
                <a:cs typeface="Eurostile"/>
                <a:hlinkClick r:id="rId2"/>
              </a:rPr>
              <a:t>G201499010</a:t>
            </a:r>
            <a:r>
              <a:rPr lang="en-US" dirty="0" smtClean="0"/>
              <a:t> </a:t>
            </a:r>
            <a:endParaRPr lang="en-US" dirty="0"/>
          </a:p>
        </p:txBody>
      </p:sp>
    </p:spTree>
    <p:extLst>
      <p:ext uri="{BB962C8B-B14F-4D97-AF65-F5344CB8AC3E}">
        <p14:creationId xmlns:p14="http://schemas.microsoft.com/office/powerpoint/2010/main" val="143751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Royalties</a:t>
            </a:r>
            <a:r>
              <a:rPr lang="en-US" dirty="0" smtClean="0"/>
              <a:t> </a:t>
            </a:r>
            <a:endParaRPr lang="en-US" dirty="0"/>
          </a:p>
        </p:txBody>
      </p:sp>
      <p:sp>
        <p:nvSpPr>
          <p:cNvPr id="4" name="Rectangle 3"/>
          <p:cNvSpPr/>
          <p:nvPr/>
        </p:nvSpPr>
        <p:spPr>
          <a:xfrm>
            <a:off x="710722" y="1886724"/>
            <a:ext cx="7520843" cy="4247317"/>
          </a:xfrm>
          <a:prstGeom prst="rect">
            <a:avLst/>
          </a:prstGeom>
        </p:spPr>
        <p:txBody>
          <a:bodyPr wrap="square">
            <a:spAutoFit/>
          </a:bodyPr>
          <a:lstStyle/>
          <a:p>
            <a:r>
              <a:rPr lang="en-US" dirty="0">
                <a:latin typeface="Eurostile"/>
                <a:cs typeface="Eurostile"/>
              </a:rPr>
              <a:t>If you select the 35% royalty option, your royalty will be 35% of your list price without VAT for each unit sold. </a:t>
            </a:r>
          </a:p>
          <a:p>
            <a:endParaRPr lang="en-US" dirty="0">
              <a:latin typeface="Eurostile"/>
              <a:cs typeface="Eurostile"/>
            </a:endParaRPr>
          </a:p>
          <a:p>
            <a:r>
              <a:rPr lang="en-US" dirty="0">
                <a:latin typeface="Eurostile"/>
                <a:cs typeface="Eurostile"/>
              </a:rPr>
              <a:t>If you select the 70% royalty option, your royalty will be 70% of your list price without VAT, less delivery costs (average delivery costs are $0.06 per unit sold, and vary by file size), for each eligible book sold to customers in the 70% territories listed below, and 35% of the list price for each unit sold to customers residing outside the 70% territories. </a:t>
            </a:r>
          </a:p>
          <a:p>
            <a:endParaRPr lang="en-US" dirty="0">
              <a:latin typeface="Eurostile"/>
              <a:cs typeface="Eurostile"/>
            </a:endParaRPr>
          </a:p>
          <a:p>
            <a:r>
              <a:rPr lang="en-US" dirty="0">
                <a:latin typeface="Eurostile"/>
                <a:cs typeface="Eurostile"/>
              </a:rPr>
              <a:t>If we sell your digital book at a price below your list price without VAT in order to match price with a third party selling any digital or physical edition of the book, or to match Amazon’s price for a physical edition of the book, you will receive 70% of our sale price for each eligible book sold to customers in the 70% territories, less delivery costs, and less any applicable VAT. For additional details, see the Pricing Page and Terms and Conditions.</a:t>
            </a:r>
          </a:p>
        </p:txBody>
      </p:sp>
    </p:spTree>
    <p:extLst>
      <p:ext uri="{BB962C8B-B14F-4D97-AF65-F5344CB8AC3E}">
        <p14:creationId xmlns:p14="http://schemas.microsoft.com/office/powerpoint/2010/main" val="170460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943" y="197346"/>
            <a:ext cx="7551247" cy="5355313"/>
          </a:xfrm>
          <a:prstGeom prst="rect">
            <a:avLst/>
          </a:prstGeom>
        </p:spPr>
        <p:txBody>
          <a:bodyPr wrap="square">
            <a:spAutoFit/>
          </a:bodyPr>
          <a:lstStyle/>
          <a:p>
            <a:r>
              <a:rPr lang="en-US" b="1" dirty="0">
                <a:latin typeface="Eurostile"/>
                <a:cs typeface="Eurostile"/>
              </a:rPr>
              <a:t>The 70% royalty option only applies to books sold to customers in the countries listed below. You do not need to live in one of the 70% territories in order to receive the 70% royalty option.</a:t>
            </a:r>
          </a:p>
          <a:p>
            <a:endParaRPr lang="en-US" dirty="0">
              <a:latin typeface="Eurostile"/>
              <a:cs typeface="Eurostile"/>
            </a:endParaRPr>
          </a:p>
          <a:p>
            <a:r>
              <a:rPr lang="en-US" dirty="0">
                <a:latin typeface="Eurostile"/>
                <a:cs typeface="Eurostile"/>
              </a:rPr>
              <a:t>Andorra</a:t>
            </a:r>
          </a:p>
          <a:p>
            <a:r>
              <a:rPr lang="en-US" dirty="0">
                <a:latin typeface="Eurostile"/>
                <a:cs typeface="Eurostile"/>
              </a:rPr>
              <a:t>Australia (including territories Christmas Island (CX), </a:t>
            </a:r>
            <a:r>
              <a:rPr lang="en-US" dirty="0">
                <a:latin typeface="Eurostile"/>
                <a:cs typeface="Eurostile"/>
              </a:rPr>
              <a:t>Cocos</a:t>
            </a:r>
            <a:r>
              <a:rPr lang="en-US" dirty="0">
                <a:latin typeface="Eurostile"/>
                <a:cs typeface="Eurostile"/>
              </a:rPr>
              <a:t> Keeling Islands (CC), Heard &amp; McDonald Islands (HM), and </a:t>
            </a:r>
            <a:r>
              <a:rPr lang="en-US" dirty="0">
                <a:latin typeface="Eurostile"/>
                <a:cs typeface="Eurostile"/>
              </a:rPr>
              <a:t>Northfolk</a:t>
            </a:r>
            <a:r>
              <a:rPr lang="en-US" dirty="0">
                <a:latin typeface="Eurostile"/>
                <a:cs typeface="Eurostile"/>
              </a:rPr>
              <a:t> Island (NF))</a:t>
            </a:r>
          </a:p>
          <a:p>
            <a:r>
              <a:rPr lang="en-US" dirty="0">
                <a:latin typeface="Eurostile"/>
                <a:cs typeface="Eurostile"/>
              </a:rPr>
              <a:t>Austria</a:t>
            </a:r>
          </a:p>
          <a:p>
            <a:r>
              <a:rPr lang="en-US" dirty="0">
                <a:latin typeface="Eurostile"/>
                <a:cs typeface="Eurostile"/>
              </a:rPr>
              <a:t>Belgium</a:t>
            </a:r>
          </a:p>
          <a:p>
            <a:r>
              <a:rPr lang="en-US" dirty="0">
                <a:latin typeface="Eurostile"/>
                <a:cs typeface="Eurostile"/>
              </a:rPr>
              <a:t>Brazil*</a:t>
            </a:r>
          </a:p>
          <a:p>
            <a:r>
              <a:rPr lang="en-US" dirty="0">
                <a:latin typeface="Eurostile"/>
                <a:cs typeface="Eurostile"/>
              </a:rPr>
              <a:t>Canada</a:t>
            </a:r>
          </a:p>
          <a:p>
            <a:r>
              <a:rPr lang="en-US" dirty="0">
                <a:latin typeface="Eurostile"/>
                <a:cs typeface="Eurostile"/>
              </a:rPr>
              <a:t>France</a:t>
            </a:r>
          </a:p>
          <a:p>
            <a:r>
              <a:rPr lang="en-US" dirty="0">
                <a:latin typeface="Eurostile"/>
                <a:cs typeface="Eurostile"/>
              </a:rPr>
              <a:t>Great Britain</a:t>
            </a:r>
          </a:p>
          <a:p>
            <a:r>
              <a:rPr lang="en-US" dirty="0">
                <a:latin typeface="Eurostile"/>
                <a:cs typeface="Eurostile"/>
              </a:rPr>
              <a:t>Guernsey</a:t>
            </a:r>
          </a:p>
          <a:p>
            <a:r>
              <a:rPr lang="en-US" dirty="0">
                <a:latin typeface="Eurostile"/>
                <a:cs typeface="Eurostile"/>
              </a:rPr>
              <a:t>Germany</a:t>
            </a:r>
          </a:p>
          <a:p>
            <a:r>
              <a:rPr lang="en-US" dirty="0">
                <a:latin typeface="Eurostile"/>
                <a:cs typeface="Eurostile"/>
              </a:rPr>
              <a:t>Gibraltar</a:t>
            </a:r>
          </a:p>
          <a:p>
            <a:r>
              <a:rPr lang="en-US" dirty="0">
                <a:latin typeface="Eurostile"/>
                <a:cs typeface="Eurostile"/>
              </a:rPr>
              <a:t>India*</a:t>
            </a:r>
          </a:p>
          <a:p>
            <a:r>
              <a:rPr lang="en-US" dirty="0">
                <a:latin typeface="Eurostile"/>
                <a:cs typeface="Eurostile"/>
              </a:rPr>
              <a:t>Italy</a:t>
            </a:r>
          </a:p>
          <a:p>
            <a:r>
              <a:rPr lang="en-US" dirty="0">
                <a:latin typeface="Eurostile"/>
                <a:cs typeface="Eurostile"/>
              </a:rPr>
              <a:t>Ireland</a:t>
            </a:r>
            <a:endParaRPr lang="en-US" dirty="0">
              <a:latin typeface="Eurostile"/>
              <a:cs typeface="Eurostile"/>
            </a:endParaRPr>
          </a:p>
        </p:txBody>
      </p:sp>
    </p:spTree>
    <p:extLst>
      <p:ext uri="{BB962C8B-B14F-4D97-AF65-F5344CB8AC3E}">
        <p14:creationId xmlns:p14="http://schemas.microsoft.com/office/powerpoint/2010/main" val="36218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129" y="-2018643"/>
            <a:ext cx="7532495" cy="729430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latin typeface="Eurostile"/>
                <a:cs typeface="Eurostile"/>
              </a:rPr>
              <a:t>Isle </a:t>
            </a:r>
            <a:r>
              <a:rPr lang="en-US" dirty="0">
                <a:latin typeface="Eurostile"/>
                <a:cs typeface="Eurostile"/>
              </a:rPr>
              <a:t>of Man</a:t>
            </a:r>
          </a:p>
          <a:p>
            <a:r>
              <a:rPr lang="en-US" dirty="0">
                <a:latin typeface="Eurostile"/>
                <a:cs typeface="Eurostile"/>
              </a:rPr>
              <a:t>Japan*</a:t>
            </a:r>
          </a:p>
          <a:p>
            <a:r>
              <a:rPr lang="en-US" dirty="0">
                <a:latin typeface="Eurostile"/>
                <a:cs typeface="Eurostile"/>
              </a:rPr>
              <a:t>Jersey</a:t>
            </a:r>
          </a:p>
          <a:p>
            <a:r>
              <a:rPr lang="en-US" dirty="0">
                <a:latin typeface="Eurostile"/>
                <a:cs typeface="Eurostile"/>
              </a:rPr>
              <a:t>Lichtenstein</a:t>
            </a:r>
          </a:p>
          <a:p>
            <a:r>
              <a:rPr lang="en-US" dirty="0">
                <a:latin typeface="Eurostile"/>
                <a:cs typeface="Eurostile"/>
              </a:rPr>
              <a:t>Luxembourg</a:t>
            </a:r>
          </a:p>
          <a:p>
            <a:r>
              <a:rPr lang="en-US" dirty="0">
                <a:latin typeface="Eurostile"/>
                <a:cs typeface="Eurostile"/>
              </a:rPr>
              <a:t>Monaco</a:t>
            </a:r>
          </a:p>
          <a:p>
            <a:r>
              <a:rPr lang="en-US" dirty="0">
                <a:latin typeface="Eurostile"/>
                <a:cs typeface="Eurostile"/>
              </a:rPr>
              <a:t>Mexico*</a:t>
            </a:r>
          </a:p>
          <a:p>
            <a:r>
              <a:rPr lang="en-US" dirty="0">
                <a:latin typeface="Eurostile"/>
                <a:cs typeface="Eurostile"/>
              </a:rPr>
              <a:t>Netherlands</a:t>
            </a:r>
          </a:p>
          <a:p>
            <a:r>
              <a:rPr lang="en-US" dirty="0">
                <a:latin typeface="Eurostile"/>
                <a:cs typeface="Eurostile"/>
              </a:rPr>
              <a:t>New Zealand (including territories Cook Islands (CK), Niue (NU), and Tokelau)</a:t>
            </a:r>
          </a:p>
          <a:p>
            <a:r>
              <a:rPr lang="en-US" dirty="0">
                <a:latin typeface="Eurostile"/>
                <a:cs typeface="Eurostile"/>
              </a:rPr>
              <a:t>San Marino</a:t>
            </a:r>
          </a:p>
          <a:p>
            <a:r>
              <a:rPr lang="en-US" dirty="0">
                <a:latin typeface="Eurostile"/>
                <a:cs typeface="Eurostile"/>
              </a:rPr>
              <a:t>Switzerland</a:t>
            </a:r>
          </a:p>
          <a:p>
            <a:r>
              <a:rPr lang="en-US" dirty="0">
                <a:latin typeface="Eurostile"/>
                <a:cs typeface="Eurostile"/>
              </a:rPr>
              <a:t>Spain</a:t>
            </a:r>
          </a:p>
          <a:p>
            <a:r>
              <a:rPr lang="en-US" dirty="0">
                <a:latin typeface="Eurostile"/>
                <a:cs typeface="Eurostile"/>
              </a:rPr>
              <a:t>United Kingdom</a:t>
            </a:r>
          </a:p>
          <a:p>
            <a:r>
              <a:rPr lang="en-US" dirty="0">
                <a:latin typeface="Eurostile"/>
                <a:cs typeface="Eurostile"/>
              </a:rPr>
              <a:t>United States</a:t>
            </a:r>
          </a:p>
          <a:p>
            <a:r>
              <a:rPr lang="en-US" dirty="0">
                <a:latin typeface="Eurostile"/>
                <a:cs typeface="Eurostile"/>
              </a:rPr>
              <a:t>Vatican City</a:t>
            </a:r>
          </a:p>
        </p:txBody>
      </p:sp>
    </p:spTree>
    <p:extLst>
      <p:ext uri="{BB962C8B-B14F-4D97-AF65-F5344CB8AC3E}">
        <p14:creationId xmlns:p14="http://schemas.microsoft.com/office/powerpoint/2010/main" val="380643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099" y="2178278"/>
            <a:ext cx="3919801" cy="369332"/>
          </a:xfrm>
          <a:prstGeom prst="rect">
            <a:avLst/>
          </a:prstGeom>
        </p:spPr>
        <p:txBody>
          <a:bodyPr wrap="none">
            <a:spAutoFit/>
          </a:bodyPr>
          <a:lstStyle/>
          <a:p>
            <a:r>
              <a:rPr lang="en-US" dirty="0">
                <a:hlinkClick r:id="rId2"/>
              </a:rPr>
              <a:t>https://play.google.com/books/</a:t>
            </a:r>
            <a:r>
              <a:rPr lang="en-US" dirty="0" smtClean="0">
                <a:hlinkClick r:id="rId2"/>
              </a:rPr>
              <a:t>uploads</a:t>
            </a:r>
            <a:r>
              <a:rPr lang="en-US" dirty="0" smtClean="0"/>
              <a:t> </a:t>
            </a:r>
            <a:endParaRPr lang="en-US" dirty="0"/>
          </a:p>
        </p:txBody>
      </p:sp>
      <p:pic>
        <p:nvPicPr>
          <p:cNvPr id="6" name="Picture 5" descr="Screen Shot 2017-12-13 at 12.24.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276" y="585153"/>
            <a:ext cx="2692400" cy="660400"/>
          </a:xfrm>
          <a:prstGeom prst="rect">
            <a:avLst/>
          </a:prstGeom>
        </p:spPr>
      </p:pic>
      <p:sp>
        <p:nvSpPr>
          <p:cNvPr id="7" name="TextBox 6"/>
          <p:cNvSpPr txBox="1"/>
          <p:nvPr/>
        </p:nvSpPr>
        <p:spPr>
          <a:xfrm>
            <a:off x="1853398" y="3026923"/>
            <a:ext cx="6058069" cy="1200329"/>
          </a:xfrm>
          <a:prstGeom prst="rect">
            <a:avLst/>
          </a:prstGeom>
          <a:noFill/>
        </p:spPr>
        <p:txBody>
          <a:bodyPr wrap="none" rtlCol="0">
            <a:spAutoFit/>
          </a:bodyPr>
          <a:lstStyle/>
          <a:p>
            <a:pPr marL="285750" indent="-285750">
              <a:buFont typeface="Arial"/>
              <a:buChar char="•"/>
            </a:pPr>
            <a:r>
              <a:rPr lang="en-US" dirty="0" smtClean="0">
                <a:latin typeface="Eurostile"/>
                <a:cs typeface="Eurostile"/>
              </a:rPr>
              <a:t>You need a Gmail account to start with</a:t>
            </a:r>
          </a:p>
          <a:p>
            <a:pPr marL="285750" indent="-285750">
              <a:buFont typeface="Arial"/>
              <a:buChar char="•"/>
            </a:pPr>
            <a:r>
              <a:rPr lang="en-US" dirty="0" smtClean="0">
                <a:latin typeface="Eurostile"/>
                <a:cs typeface="Eurostile"/>
              </a:rPr>
              <a:t>Price point needs to be the same or cheaper than Amazon</a:t>
            </a:r>
          </a:p>
          <a:p>
            <a:endParaRPr lang="en-US" dirty="0" smtClean="0"/>
          </a:p>
          <a:p>
            <a:endParaRPr lang="en-US" dirty="0"/>
          </a:p>
        </p:txBody>
      </p:sp>
      <p:sp>
        <p:nvSpPr>
          <p:cNvPr id="8" name="Rectangle 7"/>
          <p:cNvSpPr/>
          <p:nvPr/>
        </p:nvSpPr>
        <p:spPr>
          <a:xfrm>
            <a:off x="1853398" y="4381348"/>
            <a:ext cx="5888438" cy="1754327"/>
          </a:xfrm>
          <a:prstGeom prst="rect">
            <a:avLst/>
          </a:prstGeom>
        </p:spPr>
        <p:txBody>
          <a:bodyPr wrap="square">
            <a:spAutoFit/>
          </a:bodyPr>
          <a:lstStyle/>
          <a:p>
            <a:r>
              <a:rPr lang="en-US" dirty="0">
                <a:latin typeface="Eurostile"/>
                <a:cs typeface="Eurostile"/>
              </a:rPr>
              <a:t>You, as the publisher, will receive 52% of the list price (tax exclusive).  If the book is sold in a country outside of your home currency then it will be 52% of that country's currency which will then be converted to your home currency using the foreign exchange rate in effect at the time of the sale.</a:t>
            </a:r>
          </a:p>
        </p:txBody>
      </p:sp>
    </p:spTree>
    <p:extLst>
      <p:ext uri="{BB962C8B-B14F-4D97-AF65-F5344CB8AC3E}">
        <p14:creationId xmlns:p14="http://schemas.microsoft.com/office/powerpoint/2010/main" val="1588407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Remember!</a:t>
            </a:r>
            <a:endParaRPr lang="en-US" dirty="0">
              <a:latin typeface="Eurostile"/>
              <a:cs typeface="Eurostile"/>
            </a:endParaRPr>
          </a:p>
        </p:txBody>
      </p:sp>
      <p:sp>
        <p:nvSpPr>
          <p:cNvPr id="3" name="Content Placeholder 2"/>
          <p:cNvSpPr>
            <a:spLocks noGrp="1"/>
          </p:cNvSpPr>
          <p:nvPr>
            <p:ph idx="1"/>
          </p:nvPr>
        </p:nvSpPr>
        <p:spPr>
          <a:xfrm>
            <a:off x="457200" y="1600200"/>
            <a:ext cx="8229600" cy="3537221"/>
          </a:xfrm>
        </p:spPr>
        <p:txBody>
          <a:bodyPr/>
          <a:lstStyle/>
          <a:p>
            <a:r>
              <a:rPr lang="en-US" dirty="0" smtClean="0"/>
              <a:t>You can edit the price point at any point (24 hours)</a:t>
            </a:r>
          </a:p>
          <a:p>
            <a:r>
              <a:rPr lang="en-US" dirty="0" smtClean="0"/>
              <a:t>You can edit the content at any point</a:t>
            </a:r>
          </a:p>
          <a:p>
            <a:r>
              <a:rPr lang="en-US" dirty="0" smtClean="0"/>
              <a:t>Remove the book</a:t>
            </a:r>
          </a:p>
          <a:p>
            <a:r>
              <a:rPr lang="en-US" dirty="0" smtClean="0"/>
              <a:t>View sales at anytime</a:t>
            </a:r>
          </a:p>
          <a:p>
            <a:r>
              <a:rPr lang="en-US" dirty="0" smtClean="0"/>
              <a:t>X-Ray </a:t>
            </a:r>
          </a:p>
        </p:txBody>
      </p:sp>
      <p:sp>
        <p:nvSpPr>
          <p:cNvPr id="4" name="Rectangle 3"/>
          <p:cNvSpPr/>
          <p:nvPr/>
        </p:nvSpPr>
        <p:spPr>
          <a:xfrm>
            <a:off x="643182" y="5011485"/>
            <a:ext cx="8043617" cy="1200329"/>
          </a:xfrm>
          <a:prstGeom prst="rect">
            <a:avLst/>
          </a:prstGeom>
        </p:spPr>
        <p:txBody>
          <a:bodyPr wrap="square">
            <a:spAutoFit/>
          </a:bodyPr>
          <a:lstStyle/>
          <a:p>
            <a:r>
              <a:rPr lang="en-US" dirty="0"/>
              <a:t>General reference information is preloaded into a small file on the Kindle device or app, so that when the feature is used, there is no need to access the Internet (which can disturb a user's experience) to access such content as dictionary, encyclopedic, or metadata entries, or information about actors featured in a film.</a:t>
            </a:r>
          </a:p>
        </p:txBody>
      </p:sp>
    </p:spTree>
    <p:extLst>
      <p:ext uri="{BB962C8B-B14F-4D97-AF65-F5344CB8AC3E}">
        <p14:creationId xmlns:p14="http://schemas.microsoft.com/office/powerpoint/2010/main" val="268200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355" y="646187"/>
            <a:ext cx="4631348" cy="769441"/>
          </a:xfrm>
          <a:prstGeom prst="rect">
            <a:avLst/>
          </a:prstGeom>
        </p:spPr>
        <p:txBody>
          <a:bodyPr wrap="square">
            <a:spAutoFit/>
          </a:bodyPr>
          <a:lstStyle/>
          <a:p>
            <a:pPr algn="ctr"/>
            <a:r>
              <a:rPr lang="en-US" sz="4400" dirty="0" smtClean="0">
                <a:latin typeface="Eurostile"/>
                <a:cs typeface="Eurostile"/>
              </a:rPr>
              <a:t>How to market</a:t>
            </a:r>
            <a:r>
              <a:rPr lang="is-IS" sz="4400" dirty="0" smtClean="0">
                <a:latin typeface="Eurostile"/>
                <a:cs typeface="Eurostile"/>
              </a:rPr>
              <a:t>…</a:t>
            </a:r>
            <a:endParaRPr lang="en-US" sz="4400" dirty="0">
              <a:latin typeface="Eurostile"/>
              <a:cs typeface="Eurostile"/>
            </a:endParaRPr>
          </a:p>
        </p:txBody>
      </p:sp>
      <p:sp>
        <p:nvSpPr>
          <p:cNvPr id="2" name="Rectangle 1"/>
          <p:cNvSpPr/>
          <p:nvPr/>
        </p:nvSpPr>
        <p:spPr>
          <a:xfrm>
            <a:off x="1060258" y="1997839"/>
            <a:ext cx="7171308" cy="2862323"/>
          </a:xfrm>
          <a:prstGeom prst="rect">
            <a:avLst/>
          </a:prstGeom>
        </p:spPr>
        <p:txBody>
          <a:bodyPr wrap="square">
            <a:spAutoFit/>
          </a:bodyPr>
          <a:lstStyle/>
          <a:p>
            <a:r>
              <a:rPr lang="en-US" dirty="0">
                <a:latin typeface="Eurostile"/>
                <a:cs typeface="Eurostile"/>
              </a:rPr>
              <a:t>Introduction / </a:t>
            </a:r>
            <a:r>
              <a:rPr lang="en-US" dirty="0" smtClean="0">
                <a:latin typeface="Eurostile"/>
                <a:cs typeface="Eurostile"/>
              </a:rPr>
              <a:t>Summary</a:t>
            </a:r>
            <a:br>
              <a:rPr lang="en-US" dirty="0" smtClean="0">
                <a:latin typeface="Eurostile"/>
                <a:cs typeface="Eurostile"/>
              </a:rPr>
            </a:br>
            <a:endParaRPr lang="en-US" dirty="0">
              <a:latin typeface="Eurostile"/>
              <a:cs typeface="Eurostile"/>
            </a:endParaRPr>
          </a:p>
          <a:p>
            <a:r>
              <a:rPr lang="en-US" dirty="0">
                <a:latin typeface="Eurostile"/>
                <a:cs typeface="Eurostile"/>
              </a:rPr>
              <a:t>This section is a short summary of more detailed information in your marketing plan. If it makes things easier, write this section last</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pPr marL="285750" indent="-285750">
              <a:buFont typeface="Arial"/>
              <a:buChar char="•"/>
            </a:pPr>
            <a:r>
              <a:rPr lang="en-US" dirty="0">
                <a:latin typeface="Eurostile"/>
                <a:cs typeface="Eurostile"/>
              </a:rPr>
              <a:t>Describe your book.</a:t>
            </a:r>
          </a:p>
          <a:p>
            <a:pPr marL="285750" indent="-285750">
              <a:buFont typeface="Arial"/>
              <a:buChar char="•"/>
            </a:pPr>
            <a:r>
              <a:rPr lang="en-US" dirty="0">
                <a:latin typeface="Eurostile"/>
                <a:cs typeface="Eurostile"/>
              </a:rPr>
              <a:t>Describe current market conditions.</a:t>
            </a:r>
          </a:p>
          <a:p>
            <a:pPr marL="285750" indent="-285750">
              <a:buFont typeface="Arial"/>
              <a:buChar char="•"/>
            </a:pPr>
            <a:r>
              <a:rPr lang="en-US" dirty="0">
                <a:latin typeface="Eurostile"/>
                <a:cs typeface="Eurostile"/>
              </a:rPr>
              <a:t>Briefly summarize your target buyers and readers.</a:t>
            </a:r>
          </a:p>
          <a:p>
            <a:pPr marL="285750" indent="-285750">
              <a:buFont typeface="Arial"/>
              <a:buChar char="•"/>
            </a:pPr>
            <a:r>
              <a:rPr lang="en-US" dirty="0">
                <a:latin typeface="Eurostile"/>
                <a:cs typeface="Eurostile"/>
              </a:rPr>
              <a:t>Briefly summarize your goals or objectives.</a:t>
            </a:r>
          </a:p>
          <a:p>
            <a:pPr marL="285750" indent="-285750">
              <a:buFont typeface="Arial"/>
              <a:buChar char="•"/>
            </a:pPr>
            <a:r>
              <a:rPr lang="en-US" dirty="0">
                <a:latin typeface="Eurostile"/>
                <a:cs typeface="Eurostile"/>
              </a:rPr>
              <a:t>Summarize your marketing strategy.</a:t>
            </a:r>
          </a:p>
        </p:txBody>
      </p:sp>
    </p:spTree>
    <p:extLst>
      <p:ext uri="{BB962C8B-B14F-4D97-AF65-F5344CB8AC3E}">
        <p14:creationId xmlns:p14="http://schemas.microsoft.com/office/powerpoint/2010/main" val="160633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355" y="646187"/>
            <a:ext cx="4631348" cy="769441"/>
          </a:xfrm>
          <a:prstGeom prst="rect">
            <a:avLst/>
          </a:prstGeom>
        </p:spPr>
        <p:txBody>
          <a:bodyPr wrap="square">
            <a:spAutoFit/>
          </a:bodyPr>
          <a:lstStyle/>
          <a:p>
            <a:pPr algn="ctr"/>
            <a:r>
              <a:rPr lang="en-US" sz="4400" dirty="0" smtClean="0">
                <a:latin typeface="Eurostile"/>
                <a:cs typeface="Eurostile"/>
              </a:rPr>
              <a:t>How to market</a:t>
            </a:r>
            <a:r>
              <a:rPr lang="is-IS" sz="4400" dirty="0" smtClean="0">
                <a:latin typeface="Eurostile"/>
                <a:cs typeface="Eurostile"/>
              </a:rPr>
              <a:t>…</a:t>
            </a:r>
            <a:endParaRPr lang="en-US" sz="4400" dirty="0">
              <a:latin typeface="Eurostile"/>
              <a:cs typeface="Eurostile"/>
            </a:endParaRPr>
          </a:p>
        </p:txBody>
      </p:sp>
      <p:sp>
        <p:nvSpPr>
          <p:cNvPr id="3" name="Rectangle 2"/>
          <p:cNvSpPr/>
          <p:nvPr/>
        </p:nvSpPr>
        <p:spPr>
          <a:xfrm>
            <a:off x="640815" y="1514476"/>
            <a:ext cx="7864554" cy="5355313"/>
          </a:xfrm>
          <a:prstGeom prst="rect">
            <a:avLst/>
          </a:prstGeom>
        </p:spPr>
        <p:txBody>
          <a:bodyPr wrap="square">
            <a:spAutoFit/>
          </a:bodyPr>
          <a:lstStyle/>
          <a:p>
            <a:r>
              <a:rPr lang="en-US" dirty="0">
                <a:latin typeface="Eurostile"/>
                <a:cs typeface="Eurostile"/>
              </a:rPr>
              <a:t>Your Target </a:t>
            </a:r>
            <a:r>
              <a:rPr lang="en-US" dirty="0" smtClean="0">
                <a:latin typeface="Eurostile"/>
                <a:cs typeface="Eurostile"/>
              </a:rPr>
              <a:t>Market</a:t>
            </a:r>
            <a:br>
              <a:rPr lang="en-US" dirty="0" smtClean="0">
                <a:latin typeface="Eurostile"/>
                <a:cs typeface="Eurostile"/>
              </a:rPr>
            </a:br>
            <a:endParaRPr lang="en-US" dirty="0">
              <a:latin typeface="Eurostile"/>
              <a:cs typeface="Eurostile"/>
            </a:endParaRPr>
          </a:p>
          <a:p>
            <a:r>
              <a:rPr lang="en-US" dirty="0">
                <a:latin typeface="Eurostile"/>
                <a:cs typeface="Eurostile"/>
              </a:rPr>
              <a:t>This section describes the ideal buyers of your book. Everything else will be tailored to them</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What are the demographics of your ideal </a:t>
            </a:r>
            <a:r>
              <a:rPr lang="en-US" dirty="0" smtClean="0">
                <a:latin typeface="Eurostile"/>
                <a:cs typeface="Eurostile"/>
              </a:rPr>
              <a:t>readers? (</a:t>
            </a:r>
            <a:r>
              <a:rPr lang="en-US" dirty="0">
                <a:latin typeface="Eurostile"/>
                <a:cs typeface="Eurostile"/>
              </a:rPr>
              <a:t>age, gender, education, location, etc.</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Are there other groups of potential buyers you should </a:t>
            </a:r>
            <a:r>
              <a:rPr lang="en-US" dirty="0" smtClean="0">
                <a:latin typeface="Eurostile"/>
                <a:cs typeface="Eurostile"/>
              </a:rPr>
              <a:t>target? </a:t>
            </a:r>
            <a:r>
              <a:rPr lang="en-US" dirty="0">
                <a:latin typeface="Eurostile"/>
                <a:cs typeface="Eurostile"/>
              </a:rPr>
              <a:t>(such as a children's author targeting teachers and parents rather than just trying to appeal to their target readers</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What are the primary needs of your target market (and how does your book satisfy those needs</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What factors and emotions are likely to influence buying decisions within your target market? You'll want your marketing messages to appeal to those things.</a:t>
            </a:r>
          </a:p>
          <a:p>
            <a:r>
              <a:rPr lang="en-US" dirty="0">
                <a:latin typeface="Eurostile"/>
                <a:cs typeface="Eurostile"/>
              </a:rPr>
              <a:t>In what ways, places, or media are your target buyers going to be easiest to reach?</a:t>
            </a:r>
          </a:p>
        </p:txBody>
      </p:sp>
    </p:spTree>
    <p:extLst>
      <p:ext uri="{BB962C8B-B14F-4D97-AF65-F5344CB8AC3E}">
        <p14:creationId xmlns:p14="http://schemas.microsoft.com/office/powerpoint/2010/main" val="3400638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2-13 at 14.48.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03" y="1246918"/>
            <a:ext cx="8242300" cy="4394200"/>
          </a:xfrm>
          <a:prstGeom prst="rect">
            <a:avLst/>
          </a:prstGeom>
        </p:spPr>
      </p:pic>
    </p:spTree>
    <p:extLst>
      <p:ext uri="{BB962C8B-B14F-4D97-AF65-F5344CB8AC3E}">
        <p14:creationId xmlns:p14="http://schemas.microsoft.com/office/powerpoint/2010/main" val="3534027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377" y="1443841"/>
            <a:ext cx="7390708" cy="3970318"/>
          </a:xfrm>
          <a:prstGeom prst="rect">
            <a:avLst/>
          </a:prstGeom>
        </p:spPr>
        <p:txBody>
          <a:bodyPr wrap="square">
            <a:spAutoFit/>
          </a:bodyPr>
          <a:lstStyle/>
          <a:p>
            <a:r>
              <a:rPr lang="en-US" dirty="0">
                <a:latin typeface="Eurostile"/>
                <a:cs typeface="Eurostile"/>
              </a:rPr>
              <a:t>Market </a:t>
            </a:r>
            <a:r>
              <a:rPr lang="en-US" dirty="0" smtClean="0">
                <a:latin typeface="Eurostile"/>
                <a:cs typeface="Eurostile"/>
              </a:rPr>
              <a:t>Analysis</a:t>
            </a:r>
            <a:br>
              <a:rPr lang="en-US" dirty="0" smtClean="0">
                <a:latin typeface="Eurostile"/>
                <a:cs typeface="Eurostile"/>
              </a:rPr>
            </a:br>
            <a:endParaRPr lang="en-US" dirty="0">
              <a:latin typeface="Eurostile"/>
              <a:cs typeface="Eurostile"/>
            </a:endParaRPr>
          </a:p>
          <a:p>
            <a:r>
              <a:rPr lang="en-US" dirty="0">
                <a:latin typeface="Eurostile"/>
                <a:cs typeface="Eurostile"/>
              </a:rPr>
              <a:t>This section is where you explore larger market trends and issues that could influence your book sales (changes in technology, legislation related to your book's niche, trends in consumer behavior, etc.)</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What are the critical issues facing you in reaching readers with your book?</a:t>
            </a:r>
          </a:p>
          <a:p>
            <a:r>
              <a:rPr lang="en-US" dirty="0">
                <a:latin typeface="Eurostile"/>
                <a:cs typeface="Eurostile"/>
              </a:rPr>
              <a:t>What are your keys to success (where do you have the most opportunity to succeed)</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What distribution channels will you use</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What larger market forces could affect your book sales (genre trends, print book </a:t>
            </a:r>
            <a:r>
              <a:rPr lang="en-US" dirty="0">
                <a:latin typeface="Eurostile"/>
                <a:cs typeface="Eurostile"/>
              </a:rPr>
              <a:t>vs</a:t>
            </a:r>
            <a:r>
              <a:rPr lang="en-US" dirty="0">
                <a:latin typeface="Eurostile"/>
                <a:cs typeface="Eurostile"/>
              </a:rPr>
              <a:t> e-book buying habits, etc.)?</a:t>
            </a:r>
          </a:p>
        </p:txBody>
      </p:sp>
    </p:spTree>
    <p:extLst>
      <p:ext uri="{BB962C8B-B14F-4D97-AF65-F5344CB8AC3E}">
        <p14:creationId xmlns:p14="http://schemas.microsoft.com/office/powerpoint/2010/main" val="167751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744" y="1245326"/>
            <a:ext cx="8113627" cy="3970318"/>
          </a:xfrm>
          <a:prstGeom prst="rect">
            <a:avLst/>
          </a:prstGeom>
          <a:noFill/>
        </p:spPr>
        <p:txBody>
          <a:bodyPr wrap="square" rtlCol="0">
            <a:spAutoFit/>
          </a:bodyPr>
          <a:lstStyle/>
          <a:p>
            <a:pPr marL="285750" indent="-285750">
              <a:buFont typeface="Arial"/>
              <a:buChar char="•"/>
            </a:pPr>
            <a:r>
              <a:rPr lang="en-US" sz="3600" b="1" dirty="0">
                <a:latin typeface="Eurostile"/>
                <a:cs typeface="Eurostile"/>
              </a:rPr>
              <a:t>What eBooks sell on Amazon</a:t>
            </a:r>
          </a:p>
          <a:p>
            <a:pPr marL="285750" indent="-285750">
              <a:buFont typeface="Arial"/>
              <a:buChar char="•"/>
            </a:pPr>
            <a:r>
              <a:rPr lang="en-US" sz="3600" b="1" dirty="0">
                <a:latin typeface="Eurostile"/>
                <a:cs typeface="Eurostile"/>
              </a:rPr>
              <a:t>Formatting for Kindle</a:t>
            </a:r>
          </a:p>
          <a:p>
            <a:pPr marL="285750" indent="-285750">
              <a:buFont typeface="Arial"/>
              <a:buChar char="•"/>
            </a:pPr>
            <a:r>
              <a:rPr lang="en-US" sz="3600" b="1" dirty="0">
                <a:latin typeface="Eurostile"/>
                <a:cs typeface="Eurostile"/>
              </a:rPr>
              <a:t>Cover </a:t>
            </a:r>
            <a:r>
              <a:rPr lang="en-US" sz="3600" b="1" dirty="0" smtClean="0">
                <a:latin typeface="Eurostile"/>
                <a:cs typeface="Eurostile"/>
              </a:rPr>
              <a:t>Design</a:t>
            </a:r>
            <a:endParaRPr lang="en-US" sz="3600" b="1" dirty="0">
              <a:latin typeface="Eurostile"/>
              <a:cs typeface="Eurostile"/>
            </a:endParaRPr>
          </a:p>
          <a:p>
            <a:pPr marL="285750" indent="-285750">
              <a:buFont typeface="Arial"/>
              <a:buChar char="•"/>
            </a:pPr>
            <a:r>
              <a:rPr lang="en-US" sz="3600" b="1" dirty="0">
                <a:latin typeface="Eurostile"/>
                <a:cs typeface="Eurostile"/>
              </a:rPr>
              <a:t>The </a:t>
            </a:r>
            <a:r>
              <a:rPr lang="en-US" sz="3600" b="1" dirty="0" smtClean="0">
                <a:latin typeface="Eurostile"/>
                <a:cs typeface="Eurostile"/>
              </a:rPr>
              <a:t>Dashboard</a:t>
            </a:r>
            <a:endParaRPr lang="en-US" sz="3600" b="1" dirty="0">
              <a:latin typeface="Eurostile"/>
              <a:cs typeface="Eurostile"/>
            </a:endParaRPr>
          </a:p>
          <a:p>
            <a:pPr marL="285750" indent="-285750">
              <a:buFont typeface="Arial"/>
              <a:buChar char="•"/>
            </a:pPr>
            <a:r>
              <a:rPr lang="en-US" sz="3600" b="1" dirty="0">
                <a:latin typeface="Eurostile"/>
                <a:cs typeface="Eurostile"/>
              </a:rPr>
              <a:t>Marketing </a:t>
            </a:r>
            <a:r>
              <a:rPr lang="en-US" sz="3600" b="1" dirty="0" smtClean="0">
                <a:latin typeface="Eurostile"/>
                <a:cs typeface="Eurostile"/>
              </a:rPr>
              <a:t>Books </a:t>
            </a:r>
            <a:r>
              <a:rPr lang="en-US" sz="3600" dirty="0">
                <a:latin typeface="Eurostile"/>
                <a:cs typeface="Eurostile"/>
              </a:rPr>
              <a:t>- cost-effectively and through social media, blogs and </a:t>
            </a:r>
            <a:r>
              <a:rPr lang="en-US" sz="3600" dirty="0" smtClean="0">
                <a:latin typeface="Eurostile"/>
                <a:cs typeface="Eurostile"/>
              </a:rPr>
              <a:t>websites</a:t>
            </a:r>
            <a:endParaRPr lang="en-US" sz="3600" dirty="0">
              <a:latin typeface="Eurostile"/>
              <a:cs typeface="Eurostile"/>
            </a:endParaRPr>
          </a:p>
        </p:txBody>
      </p:sp>
    </p:spTree>
    <p:extLst>
      <p:ext uri="{BB962C8B-B14F-4D97-AF65-F5344CB8AC3E}">
        <p14:creationId xmlns:p14="http://schemas.microsoft.com/office/powerpoint/2010/main" val="3325639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7714" y="1582341"/>
            <a:ext cx="7539438" cy="4247317"/>
          </a:xfrm>
          <a:prstGeom prst="rect">
            <a:avLst/>
          </a:prstGeom>
        </p:spPr>
        <p:txBody>
          <a:bodyPr wrap="square">
            <a:spAutoFit/>
          </a:bodyPr>
          <a:lstStyle/>
          <a:p>
            <a:r>
              <a:rPr lang="en-US" dirty="0">
                <a:latin typeface="Eurostile"/>
                <a:cs typeface="Eurostile"/>
              </a:rPr>
              <a:t>Competitive </a:t>
            </a:r>
            <a:r>
              <a:rPr lang="en-US" dirty="0" smtClean="0">
                <a:latin typeface="Eurostile"/>
                <a:cs typeface="Eurostile"/>
              </a:rPr>
              <a:t>Analysis</a:t>
            </a:r>
            <a:br>
              <a:rPr lang="en-US" dirty="0" smtClean="0">
                <a:latin typeface="Eurostile"/>
                <a:cs typeface="Eurostile"/>
              </a:rPr>
            </a:br>
            <a:endParaRPr lang="en-US" dirty="0">
              <a:latin typeface="Eurostile"/>
              <a:cs typeface="Eurostile"/>
            </a:endParaRPr>
          </a:p>
          <a:p>
            <a:r>
              <a:rPr lang="en-US" dirty="0">
                <a:latin typeface="Eurostile"/>
                <a:cs typeface="Eurostile"/>
              </a:rPr>
              <a:t>This section of your book marketing plan is where you evaluate the competition and see how you stack up against them</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Who is your competition</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How are top-selling competitors pricing similar books</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How is the competition promoting and distributing their books</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What are your competitors doing well, or better than you</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Where are your competitors struggling (where can you do better than them)?</a:t>
            </a:r>
          </a:p>
        </p:txBody>
      </p:sp>
    </p:spTree>
    <p:extLst>
      <p:ext uri="{BB962C8B-B14F-4D97-AF65-F5344CB8AC3E}">
        <p14:creationId xmlns:p14="http://schemas.microsoft.com/office/powerpoint/2010/main" val="210292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036" y="1028343"/>
            <a:ext cx="7939864" cy="4247317"/>
          </a:xfrm>
          <a:prstGeom prst="rect">
            <a:avLst/>
          </a:prstGeom>
        </p:spPr>
        <p:txBody>
          <a:bodyPr wrap="square">
            <a:spAutoFit/>
          </a:bodyPr>
          <a:lstStyle/>
          <a:p>
            <a:r>
              <a:rPr lang="en-US" dirty="0">
                <a:latin typeface="Eurostile"/>
                <a:cs typeface="Eurostile"/>
              </a:rPr>
              <a:t>Marketing </a:t>
            </a:r>
            <a:r>
              <a:rPr lang="en-US" dirty="0" smtClean="0">
                <a:latin typeface="Eurostile"/>
                <a:cs typeface="Eurostile"/>
              </a:rPr>
              <a:t>Objectives</a:t>
            </a:r>
            <a:br>
              <a:rPr lang="en-US" dirty="0" smtClean="0">
                <a:latin typeface="Eurostile"/>
                <a:cs typeface="Eurostile"/>
              </a:rPr>
            </a:br>
            <a:endParaRPr lang="en-US" dirty="0">
              <a:latin typeface="Eurostile"/>
              <a:cs typeface="Eurostile"/>
            </a:endParaRPr>
          </a:p>
          <a:p>
            <a:r>
              <a:rPr lang="en-US" dirty="0">
                <a:latin typeface="Eurostile"/>
                <a:cs typeface="Eurostile"/>
              </a:rPr>
              <a:t>This section is where you list your marketing goals or objectives. Use S.M.A.R.T. goals here -- they should be specific, measureable, achievable, realistic, and time-sensitive (meaning they should have deadlines). Below are some examples, but you don't have to use all of them and you don't have to limit yourself to them</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How many books do you want to sell? (Your first month, 3 months, 6 months, a year, etc.</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How much do you have to earn to be profitable (cover your production and marketing expenses and the time invested), and by when do you want to hit that target</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How many reviews do you want, and by when? How many total versus 4-5 stars?</a:t>
            </a:r>
          </a:p>
        </p:txBody>
      </p:sp>
    </p:spTree>
    <p:extLst>
      <p:ext uri="{BB962C8B-B14F-4D97-AF65-F5344CB8AC3E}">
        <p14:creationId xmlns:p14="http://schemas.microsoft.com/office/powerpoint/2010/main" val="396542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07" y="270937"/>
            <a:ext cx="8100034" cy="3416320"/>
          </a:xfrm>
          <a:prstGeom prst="rect">
            <a:avLst/>
          </a:prstGeom>
        </p:spPr>
        <p:txBody>
          <a:bodyPr wrap="square">
            <a:spAutoFit/>
          </a:bodyPr>
          <a:lstStyle/>
          <a:p>
            <a:r>
              <a:rPr lang="en-US" dirty="0">
                <a:latin typeface="Eurostile"/>
                <a:cs typeface="Eurostile"/>
              </a:rPr>
              <a:t>Marketing </a:t>
            </a:r>
            <a:r>
              <a:rPr lang="en-US" dirty="0" smtClean="0">
                <a:latin typeface="Eurostile"/>
                <a:cs typeface="Eurostile"/>
              </a:rPr>
              <a:t>Strategy</a:t>
            </a:r>
            <a:br>
              <a:rPr lang="en-US" dirty="0" smtClean="0">
                <a:latin typeface="Eurostile"/>
                <a:cs typeface="Eurostile"/>
              </a:rPr>
            </a:br>
            <a:endParaRPr lang="en-US" dirty="0">
              <a:latin typeface="Eurostile"/>
              <a:cs typeface="Eurostile"/>
            </a:endParaRPr>
          </a:p>
          <a:p>
            <a:r>
              <a:rPr lang="en-US" dirty="0">
                <a:latin typeface="Eurostile"/>
                <a:cs typeface="Eurostile"/>
              </a:rPr>
              <a:t>This section explains, in broad terms, how you plan to meet your marketing objectives. Think of your objectives as problems that need to be solved, and think of your marketing strategy as your high-level solution. Leave the specific steps and tools for later</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How will branding play a role in helping you sell books</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How will you position yourself among the competition (selling low-priced books </a:t>
            </a:r>
            <a:r>
              <a:rPr lang="en-US" dirty="0" smtClean="0">
                <a:latin typeface="Eurostile"/>
                <a:cs typeface="Eurostile"/>
              </a:rPr>
              <a:t/>
            </a:r>
            <a:br>
              <a:rPr lang="en-US" dirty="0" smtClean="0">
                <a:latin typeface="Eurostile"/>
                <a:cs typeface="Eurostile"/>
              </a:rPr>
            </a:br>
            <a:r>
              <a:rPr lang="en-US" dirty="0" smtClean="0">
                <a:latin typeface="Eurostile"/>
                <a:cs typeface="Eurostile"/>
              </a:rPr>
              <a:t>versus </a:t>
            </a:r>
            <a:r>
              <a:rPr lang="en-US" dirty="0">
                <a:latin typeface="Eurostile"/>
                <a:cs typeface="Eurostile"/>
              </a:rPr>
              <a:t>premium books for example)? What kind of reputation do you want this book to have, or how do you want it to be seen in relation to other books on the market</a:t>
            </a:r>
            <a:r>
              <a:rPr lang="en-US" dirty="0" smtClean="0">
                <a:latin typeface="Eurostile"/>
                <a:cs typeface="Eurostile"/>
              </a:rPr>
              <a:t>?</a:t>
            </a:r>
            <a:endParaRPr lang="en-US" dirty="0">
              <a:latin typeface="Eurostile"/>
              <a:cs typeface="Eurostile"/>
            </a:endParaRPr>
          </a:p>
        </p:txBody>
      </p:sp>
    </p:spTree>
    <p:extLst>
      <p:ext uri="{BB962C8B-B14F-4D97-AF65-F5344CB8AC3E}">
        <p14:creationId xmlns:p14="http://schemas.microsoft.com/office/powerpoint/2010/main" val="131856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4918" y="1204235"/>
            <a:ext cx="7733930" cy="5078314"/>
          </a:xfrm>
          <a:prstGeom prst="rect">
            <a:avLst/>
          </a:prstGeom>
        </p:spPr>
        <p:txBody>
          <a:bodyPr wrap="square">
            <a:spAutoFit/>
          </a:bodyPr>
          <a:lstStyle/>
          <a:p>
            <a:r>
              <a:rPr lang="en-US" dirty="0">
                <a:latin typeface="Eurostile"/>
                <a:cs typeface="Eurostile"/>
              </a:rPr>
              <a:t>Cover the 4 Ps of Marketing</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Product: Provide a detailed description of your book (synopsis) as well as a physical description (length, cover design plans, dimensions, etc.). Also include the benefits your book offers its target readers in comparison to competing titles</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Price: How will you price your book? Will you offer discounts or sales from time to time? What kind of payment methods can you accept (for direct sales)</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Promotion: Summarize your key marketing tactics and tools (will you focus mostly on public speaking, social media marketing, etc.)? You'll cover these in more detail in the next section</a:t>
            </a:r>
            <a:r>
              <a:rPr lang="en-US" dirty="0" smtClean="0">
                <a:latin typeface="Eurostile"/>
                <a:cs typeface="Eurostile"/>
              </a:rPr>
              <a:t>.</a:t>
            </a:r>
            <a:br>
              <a:rPr lang="en-US" dirty="0" smtClean="0">
                <a:latin typeface="Eurostile"/>
                <a:cs typeface="Eurostile"/>
              </a:rPr>
            </a:br>
            <a:endParaRPr lang="en-US" dirty="0">
              <a:latin typeface="Eurostile"/>
              <a:cs typeface="Eurostile"/>
            </a:endParaRPr>
          </a:p>
          <a:p>
            <a:r>
              <a:rPr lang="en-US" dirty="0">
                <a:latin typeface="Eurostile"/>
                <a:cs typeface="Eurostile"/>
              </a:rPr>
              <a:t>Placement: What specific marketplaces will carry your book? Will you sell directly in-person? Where? Will you sell through your own website? On what page, and through what distribution services, if any? In other words, how and where will your book be accessible to readers?</a:t>
            </a:r>
          </a:p>
        </p:txBody>
      </p:sp>
    </p:spTree>
    <p:extLst>
      <p:ext uri="{BB962C8B-B14F-4D97-AF65-F5344CB8AC3E}">
        <p14:creationId xmlns:p14="http://schemas.microsoft.com/office/powerpoint/2010/main" val="786899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444" y="494315"/>
            <a:ext cx="7756812" cy="5909311"/>
          </a:xfrm>
          <a:prstGeom prst="rect">
            <a:avLst/>
          </a:prstGeom>
        </p:spPr>
        <p:txBody>
          <a:bodyPr wrap="square">
            <a:spAutoFit/>
          </a:bodyPr>
          <a:lstStyle/>
          <a:p>
            <a:r>
              <a:rPr lang="en-US" dirty="0" smtClean="0"/>
              <a:t>What </a:t>
            </a:r>
            <a:r>
              <a:rPr lang="en-US" dirty="0"/>
              <a:t>print tactics will you use (bookmarks, mailers, posters, etc.)?</a:t>
            </a:r>
          </a:p>
          <a:p>
            <a:r>
              <a:rPr lang="en-US" dirty="0"/>
              <a:t>How will you use your website or blog to promote your book and build relationships with readers</a:t>
            </a:r>
            <a:r>
              <a:rPr lang="en-US" dirty="0" smtClean="0"/>
              <a:t>?</a:t>
            </a:r>
            <a:br>
              <a:rPr lang="en-US" dirty="0" smtClean="0"/>
            </a:br>
            <a:endParaRPr lang="en-US" dirty="0"/>
          </a:p>
          <a:p>
            <a:r>
              <a:rPr lang="en-US" dirty="0"/>
              <a:t>Will you use speaking engagements to promote your books</a:t>
            </a:r>
            <a:r>
              <a:rPr lang="en-US" dirty="0" smtClean="0"/>
              <a:t>?</a:t>
            </a:r>
            <a:br>
              <a:rPr lang="en-US" dirty="0" smtClean="0"/>
            </a:br>
            <a:endParaRPr lang="en-US" dirty="0"/>
          </a:p>
          <a:p>
            <a:r>
              <a:rPr lang="en-US" dirty="0"/>
              <a:t>What about webinars or online courses</a:t>
            </a:r>
            <a:r>
              <a:rPr lang="en-US" dirty="0" smtClean="0"/>
              <a:t>?</a:t>
            </a:r>
            <a:br>
              <a:rPr lang="en-US" dirty="0" smtClean="0"/>
            </a:br>
            <a:endParaRPr lang="en-US" dirty="0"/>
          </a:p>
          <a:p>
            <a:r>
              <a:rPr lang="en-US" dirty="0"/>
              <a:t>What social networks will you use, and what will you do to promote your books on each of them</a:t>
            </a:r>
            <a:r>
              <a:rPr lang="en-US" dirty="0" smtClean="0"/>
              <a:t>?</a:t>
            </a:r>
            <a:br>
              <a:rPr lang="en-US" dirty="0" smtClean="0"/>
            </a:br>
            <a:endParaRPr lang="en-US" dirty="0"/>
          </a:p>
          <a:p>
            <a:r>
              <a:rPr lang="en-US" dirty="0"/>
              <a:t>What other online marketing tactics can you use</a:t>
            </a:r>
            <a:r>
              <a:rPr lang="en-US" dirty="0" smtClean="0"/>
              <a:t>?</a:t>
            </a:r>
            <a:br>
              <a:rPr lang="en-US" dirty="0" smtClean="0"/>
            </a:br>
            <a:endParaRPr lang="en-US" dirty="0"/>
          </a:p>
          <a:p>
            <a:r>
              <a:rPr lang="en-US" dirty="0"/>
              <a:t>What other offline marketing tactics can you use</a:t>
            </a:r>
            <a:r>
              <a:rPr lang="en-US" dirty="0" smtClean="0"/>
              <a:t>?</a:t>
            </a:r>
            <a:br>
              <a:rPr lang="en-US" dirty="0" smtClean="0"/>
            </a:br>
            <a:endParaRPr lang="en-US" dirty="0"/>
          </a:p>
          <a:p>
            <a:r>
              <a:rPr lang="en-US" dirty="0"/>
              <a:t>Create a marketing calendar (Gantt charts are a good option) so you know when each action or tactic will be scheduled. Some will be ongoing. Others will have deadlines. The idea is to make sure your tactics complement each other at any given time so you don't spread yourself too thin. Setting a marketing schedule up front also ensures that you won't wait until the last minute -- like launch day -- to start building visibility for your book.</a:t>
            </a:r>
          </a:p>
        </p:txBody>
      </p:sp>
    </p:spTree>
    <p:extLst>
      <p:ext uri="{BB962C8B-B14F-4D97-AF65-F5344CB8AC3E}">
        <p14:creationId xmlns:p14="http://schemas.microsoft.com/office/powerpoint/2010/main" val="2885980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What I realistically suggest</a:t>
            </a:r>
            <a:r>
              <a:rPr lang="is-IS" dirty="0" smtClean="0">
                <a:latin typeface="Eurostile"/>
                <a:cs typeface="Eurostile"/>
              </a:rPr>
              <a:t>…</a:t>
            </a:r>
            <a:endParaRPr lang="en-US" dirty="0">
              <a:latin typeface="Eurostile"/>
              <a:cs typeface="Eurostile"/>
            </a:endParaRPr>
          </a:p>
        </p:txBody>
      </p:sp>
      <p:sp>
        <p:nvSpPr>
          <p:cNvPr id="4" name="TextBox 3"/>
          <p:cNvSpPr txBox="1"/>
          <p:nvPr/>
        </p:nvSpPr>
        <p:spPr>
          <a:xfrm>
            <a:off x="937921" y="1817537"/>
            <a:ext cx="6839808" cy="4247317"/>
          </a:xfrm>
          <a:prstGeom prst="rect">
            <a:avLst/>
          </a:prstGeom>
          <a:noFill/>
        </p:spPr>
        <p:txBody>
          <a:bodyPr wrap="none" rtlCol="0">
            <a:spAutoFit/>
          </a:bodyPr>
          <a:lstStyle/>
          <a:p>
            <a:r>
              <a:rPr lang="en-US" dirty="0" smtClean="0">
                <a:latin typeface="Eurostile"/>
                <a:cs typeface="Eurostile"/>
              </a:rPr>
              <a:t>Set up a website – preferably either your name; the name of the book; </a:t>
            </a:r>
            <a:br>
              <a:rPr lang="en-US" dirty="0" smtClean="0">
                <a:latin typeface="Eurostile"/>
                <a:cs typeface="Eurostile"/>
              </a:rPr>
            </a:br>
            <a:r>
              <a:rPr lang="en-US" dirty="0" smtClean="0">
                <a:latin typeface="Eurostile"/>
                <a:cs typeface="Eurostile"/>
              </a:rPr>
              <a:t>or something closely related </a:t>
            </a:r>
          </a:p>
          <a:p>
            <a:endParaRPr lang="en-US" dirty="0">
              <a:latin typeface="Eurostile"/>
              <a:cs typeface="Eurostile"/>
            </a:endParaRPr>
          </a:p>
          <a:p>
            <a:r>
              <a:rPr lang="en-US" dirty="0" smtClean="0">
                <a:latin typeface="Eurostile"/>
                <a:cs typeface="Eurostile"/>
              </a:rPr>
              <a:t>I would recommend using </a:t>
            </a:r>
            <a:r>
              <a:rPr lang="en-US" dirty="0" smtClean="0">
                <a:latin typeface="Eurostile"/>
                <a:cs typeface="Eurostile"/>
              </a:rPr>
              <a:t>Weebly</a:t>
            </a:r>
            <a:r>
              <a:rPr lang="en-US" dirty="0" smtClean="0">
                <a:latin typeface="Eurostile"/>
                <a:cs typeface="Eurostile"/>
              </a:rPr>
              <a:t> (£20) per year including domain</a:t>
            </a:r>
          </a:p>
          <a:p>
            <a:endParaRPr lang="en-US" dirty="0">
              <a:latin typeface="Eurostile"/>
              <a:cs typeface="Eurostile"/>
            </a:endParaRPr>
          </a:p>
          <a:p>
            <a:r>
              <a:rPr lang="en-US" dirty="0">
                <a:latin typeface="Eurostile"/>
                <a:cs typeface="Eurostile"/>
                <a:hlinkClick r:id="rId2"/>
              </a:rPr>
              <a:t>https://www.weebly.com/</a:t>
            </a:r>
            <a:r>
              <a:rPr lang="en-US" dirty="0" smtClean="0">
                <a:latin typeface="Eurostile"/>
                <a:cs typeface="Eurostile"/>
                <a:hlinkClick r:id="rId2"/>
              </a:rPr>
              <a:t>login</a:t>
            </a:r>
            <a:r>
              <a:rPr lang="en-US" dirty="0" smtClean="0">
                <a:latin typeface="Eurostile"/>
                <a:cs typeface="Eurostile"/>
              </a:rPr>
              <a:t> </a:t>
            </a:r>
          </a:p>
          <a:p>
            <a:endParaRPr lang="en-US" dirty="0">
              <a:latin typeface="Eurostile"/>
              <a:cs typeface="Eurostile"/>
            </a:endParaRPr>
          </a:p>
          <a:p>
            <a:r>
              <a:rPr lang="en-US" dirty="0" smtClean="0">
                <a:latin typeface="Eurostile"/>
                <a:cs typeface="Eurostile"/>
              </a:rPr>
              <a:t>Or </a:t>
            </a:r>
          </a:p>
          <a:p>
            <a:endParaRPr lang="en-US" dirty="0">
              <a:latin typeface="Eurostile"/>
              <a:cs typeface="Eurostile"/>
            </a:endParaRPr>
          </a:p>
          <a:p>
            <a:r>
              <a:rPr lang="en-US" dirty="0" smtClean="0">
                <a:latin typeface="Eurostile"/>
                <a:cs typeface="Eurostile"/>
              </a:rPr>
              <a:t>Wordpress</a:t>
            </a:r>
            <a:r>
              <a:rPr lang="en-US" dirty="0" smtClean="0">
                <a:latin typeface="Eurostile"/>
                <a:cs typeface="Eurostile"/>
              </a:rPr>
              <a:t> roughly £100 per year including domain</a:t>
            </a:r>
          </a:p>
          <a:p>
            <a:endParaRPr lang="en-US" dirty="0" smtClean="0"/>
          </a:p>
          <a:p>
            <a:r>
              <a:rPr lang="en-US" dirty="0">
                <a:latin typeface="Eurostile"/>
                <a:cs typeface="Eurostile"/>
                <a:hlinkClick r:id="rId3"/>
              </a:rPr>
              <a:t>https://wordpress.com</a:t>
            </a:r>
            <a:r>
              <a:rPr lang="en-US" dirty="0" smtClean="0">
                <a:latin typeface="Eurostile"/>
                <a:cs typeface="Eurostile"/>
                <a:hlinkClick r:id="rId3"/>
              </a:rPr>
              <a:t>/</a:t>
            </a:r>
            <a:r>
              <a:rPr lang="en-US" dirty="0" smtClean="0">
                <a:latin typeface="Eurostile"/>
                <a:cs typeface="Eurostile"/>
              </a:rPr>
              <a:t> </a:t>
            </a:r>
            <a:endParaRPr lang="en-US" dirty="0">
              <a:latin typeface="Eurostile"/>
              <a:cs typeface="Eurostile"/>
            </a:endParaRPr>
          </a:p>
          <a:p>
            <a:endParaRPr lang="en-US" dirty="0" smtClean="0"/>
          </a:p>
          <a:p>
            <a:endParaRPr lang="en-US" dirty="0"/>
          </a:p>
          <a:p>
            <a:endParaRPr lang="en-US" dirty="0" smtClean="0"/>
          </a:p>
        </p:txBody>
      </p:sp>
    </p:spTree>
    <p:extLst>
      <p:ext uri="{BB962C8B-B14F-4D97-AF65-F5344CB8AC3E}">
        <p14:creationId xmlns:p14="http://schemas.microsoft.com/office/powerpoint/2010/main" val="59689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912" y="919983"/>
            <a:ext cx="7535161" cy="769441"/>
          </a:xfrm>
          <a:prstGeom prst="rect">
            <a:avLst/>
          </a:prstGeom>
        </p:spPr>
        <p:txBody>
          <a:bodyPr wrap="none">
            <a:spAutoFit/>
          </a:bodyPr>
          <a:lstStyle/>
          <a:p>
            <a:r>
              <a:rPr lang="en-US" sz="4400" dirty="0">
                <a:latin typeface="Eurostile"/>
                <a:cs typeface="Eurostile"/>
              </a:rPr>
              <a:t>Apply to register a trade </a:t>
            </a:r>
            <a:r>
              <a:rPr lang="en-US" sz="4400" dirty="0" smtClean="0">
                <a:latin typeface="Eurostile"/>
                <a:cs typeface="Eurostile"/>
              </a:rPr>
              <a:t>mark?</a:t>
            </a:r>
            <a:endParaRPr lang="en-US" sz="4400" dirty="0">
              <a:latin typeface="Eurostile"/>
              <a:cs typeface="Eurostile"/>
            </a:endParaRPr>
          </a:p>
        </p:txBody>
      </p:sp>
      <p:sp>
        <p:nvSpPr>
          <p:cNvPr id="5" name="Rectangle 4"/>
          <p:cNvSpPr/>
          <p:nvPr/>
        </p:nvSpPr>
        <p:spPr>
          <a:xfrm>
            <a:off x="1613690" y="3105835"/>
            <a:ext cx="6390678" cy="369332"/>
          </a:xfrm>
          <a:prstGeom prst="rect">
            <a:avLst/>
          </a:prstGeom>
        </p:spPr>
        <p:txBody>
          <a:bodyPr wrap="square">
            <a:spAutoFit/>
          </a:bodyPr>
          <a:lstStyle/>
          <a:p>
            <a:pPr algn="ctr"/>
            <a:r>
              <a:rPr lang="en-US" dirty="0" smtClean="0">
                <a:latin typeface="Eurostile"/>
                <a:cs typeface="Eurostile"/>
                <a:hlinkClick r:id="rId2"/>
              </a:rPr>
              <a:t>https</a:t>
            </a:r>
            <a:r>
              <a:rPr lang="en-US" dirty="0">
                <a:latin typeface="Eurostile"/>
                <a:cs typeface="Eurostile"/>
                <a:hlinkClick r:id="rId2"/>
              </a:rPr>
              <a:t>://www.gov.uk/how-to-register-a-trade-mark/</a:t>
            </a:r>
            <a:r>
              <a:rPr lang="en-US" dirty="0" smtClean="0">
                <a:latin typeface="Eurostile"/>
                <a:cs typeface="Eurostile"/>
                <a:hlinkClick r:id="rId2"/>
              </a:rPr>
              <a:t>apply</a:t>
            </a:r>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1669166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Send a press release to local media and sector publications</a:t>
            </a:r>
            <a:endParaRPr lang="en-US" dirty="0">
              <a:latin typeface="Eurostile"/>
              <a:cs typeface="Eurostile"/>
            </a:endParaRPr>
          </a:p>
        </p:txBody>
      </p:sp>
      <p:pic>
        <p:nvPicPr>
          <p:cNvPr id="4" name="Picture 3" descr="Screen Shot 2017-12-13 at 15.0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940" y="1869628"/>
            <a:ext cx="5259195" cy="4444640"/>
          </a:xfrm>
          <a:prstGeom prst="rect">
            <a:avLst/>
          </a:prstGeom>
        </p:spPr>
      </p:pic>
    </p:spTree>
    <p:extLst>
      <p:ext uri="{BB962C8B-B14F-4D97-AF65-F5344CB8AC3E}">
        <p14:creationId xmlns:p14="http://schemas.microsoft.com/office/powerpoint/2010/main" val="64405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urostile"/>
                <a:cs typeface="Eurostile"/>
              </a:rPr>
              <a:t>Send a press release to local media and sector publications</a:t>
            </a:r>
            <a:endParaRPr lang="en-US" dirty="0">
              <a:latin typeface="Eurostile"/>
              <a:cs typeface="Eurostile"/>
            </a:endParaRPr>
          </a:p>
        </p:txBody>
      </p:sp>
      <p:sp>
        <p:nvSpPr>
          <p:cNvPr id="3" name="TextBox 2"/>
          <p:cNvSpPr txBox="1"/>
          <p:nvPr/>
        </p:nvSpPr>
        <p:spPr>
          <a:xfrm>
            <a:off x="-67793" y="2388431"/>
            <a:ext cx="9202509" cy="1384995"/>
          </a:xfrm>
          <a:prstGeom prst="rect">
            <a:avLst/>
          </a:prstGeom>
          <a:noFill/>
        </p:spPr>
        <p:txBody>
          <a:bodyPr wrap="none" rtlCol="0">
            <a:spAutoFit/>
          </a:bodyPr>
          <a:lstStyle/>
          <a:p>
            <a:pPr algn="ctr"/>
            <a:r>
              <a:rPr lang="en-US" sz="2800" dirty="0" smtClean="0">
                <a:latin typeface="Eurostile"/>
                <a:cs typeface="Eurostile"/>
              </a:rPr>
              <a:t>PR list of Henley and surrounds media contacts – </a:t>
            </a:r>
          </a:p>
          <a:p>
            <a:pPr algn="ctr"/>
            <a:endParaRPr lang="en-US" sz="2800" dirty="0">
              <a:latin typeface="Eurostile"/>
              <a:cs typeface="Eurostile"/>
            </a:endParaRPr>
          </a:p>
          <a:p>
            <a:pPr algn="ctr"/>
            <a:r>
              <a:rPr lang="en-US" sz="2800" dirty="0" smtClean="0">
                <a:latin typeface="Eurostile"/>
                <a:cs typeface="Eurostile"/>
              </a:rPr>
              <a:t>email </a:t>
            </a:r>
            <a:r>
              <a:rPr lang="en-US" sz="2800" dirty="0" smtClean="0">
                <a:latin typeface="Eurostile"/>
                <a:cs typeface="Eurostile"/>
                <a:hlinkClick r:id="rId2"/>
              </a:rPr>
              <a:t>ashley@ashleymackie.com</a:t>
            </a:r>
            <a:r>
              <a:rPr lang="en-US" sz="2800" dirty="0" smtClean="0">
                <a:latin typeface="Eurostile"/>
                <a:cs typeface="Eurostile"/>
              </a:rPr>
              <a:t> if you need further contacts!</a:t>
            </a:r>
            <a:endParaRPr lang="en-US" sz="2800" dirty="0">
              <a:latin typeface="Eurostile"/>
              <a:cs typeface="Eurostile"/>
            </a:endParaRPr>
          </a:p>
        </p:txBody>
      </p:sp>
    </p:spTree>
    <p:extLst>
      <p:ext uri="{BB962C8B-B14F-4D97-AF65-F5344CB8AC3E}">
        <p14:creationId xmlns:p14="http://schemas.microsoft.com/office/powerpoint/2010/main" val="1857049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Author Central </a:t>
            </a:r>
            <a:endParaRPr lang="en-US" dirty="0">
              <a:latin typeface="Eurostile"/>
              <a:cs typeface="Eurostile"/>
            </a:endParaRPr>
          </a:p>
        </p:txBody>
      </p:sp>
      <p:sp>
        <p:nvSpPr>
          <p:cNvPr id="4" name="Rectangle 3"/>
          <p:cNvSpPr/>
          <p:nvPr/>
        </p:nvSpPr>
        <p:spPr>
          <a:xfrm>
            <a:off x="1986086" y="1686066"/>
            <a:ext cx="5796467" cy="369332"/>
          </a:xfrm>
          <a:prstGeom prst="rect">
            <a:avLst/>
          </a:prstGeom>
        </p:spPr>
        <p:txBody>
          <a:bodyPr wrap="square">
            <a:spAutoFit/>
          </a:bodyPr>
          <a:lstStyle/>
          <a:p>
            <a:pPr algn="ctr"/>
            <a:r>
              <a:rPr lang="en-US" dirty="0">
                <a:latin typeface="Eurostile"/>
                <a:cs typeface="Eurostile"/>
                <a:hlinkClick r:id="rId2"/>
              </a:rPr>
              <a:t>https://</a:t>
            </a:r>
            <a:r>
              <a:rPr lang="en-US" dirty="0" smtClean="0">
                <a:latin typeface="Eurostile"/>
                <a:cs typeface="Eurostile"/>
                <a:hlinkClick r:id="rId2"/>
              </a:rPr>
              <a:t>authorcentral.amazon.co.uk</a:t>
            </a:r>
            <a:r>
              <a:rPr lang="en-US" dirty="0" smtClean="0">
                <a:latin typeface="Eurostile"/>
                <a:cs typeface="Eurostile"/>
              </a:rPr>
              <a:t> </a:t>
            </a:r>
            <a:endParaRPr lang="en-US" dirty="0">
              <a:latin typeface="Eurostile"/>
              <a:cs typeface="Eurostile"/>
            </a:endParaRPr>
          </a:p>
        </p:txBody>
      </p:sp>
      <p:pic>
        <p:nvPicPr>
          <p:cNvPr id="5" name="Picture 4" descr="Screen Shot 2017-12-13 at 15.15.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16" y="2468173"/>
            <a:ext cx="7234037" cy="1399196"/>
          </a:xfrm>
          <a:prstGeom prst="rect">
            <a:avLst/>
          </a:prstGeom>
        </p:spPr>
      </p:pic>
    </p:spTree>
    <p:extLst>
      <p:ext uri="{BB962C8B-B14F-4D97-AF65-F5344CB8AC3E}">
        <p14:creationId xmlns:p14="http://schemas.microsoft.com/office/powerpoint/2010/main" val="123871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679" y="903155"/>
            <a:ext cx="7951305" cy="3970318"/>
          </a:xfrm>
          <a:prstGeom prst="rect">
            <a:avLst/>
          </a:prstGeom>
        </p:spPr>
        <p:txBody>
          <a:bodyPr wrap="square">
            <a:spAutoFit/>
          </a:bodyPr>
          <a:lstStyle/>
          <a:p>
            <a:r>
              <a:rPr lang="en-US" dirty="0">
                <a:latin typeface="Eurostile"/>
                <a:cs typeface="Eurostile"/>
              </a:rPr>
              <a:t>Kindle Direct Publishing is </a:t>
            </a:r>
            <a:r>
              <a:rPr lang="en-US" dirty="0">
                <a:latin typeface="Eurostile"/>
                <a:cs typeface="Eurostile"/>
              </a:rPr>
              <a:t>Amazon.com's</a:t>
            </a:r>
            <a:r>
              <a:rPr lang="en-US" dirty="0">
                <a:latin typeface="Eurostile"/>
                <a:cs typeface="Eurostile"/>
              </a:rPr>
              <a:t> e-book publishing unit launched in November 2007, concurrently with the first Amazon Kindle device. Amazon launched Kindle Direct Publishing (KDP), originally called Digital Text Platform, to be used by authors and publishers to independently publish their books directly to Kindle and Kindle Apps worldwide. </a:t>
            </a:r>
            <a:r>
              <a:rPr lang="en-US" dirty="0">
                <a:latin typeface="Eurostile"/>
                <a:cs typeface="Eurostile"/>
                <a:hlinkClick r:id="rId2"/>
              </a:rPr>
              <a:t>https://www.statista.com/topics/846/</a:t>
            </a:r>
            <a:r>
              <a:rPr lang="en-US" dirty="0" smtClean="0">
                <a:latin typeface="Eurostile"/>
                <a:cs typeface="Eurostile"/>
                <a:hlinkClick r:id="rId2"/>
              </a:rPr>
              <a:t>amazon</a:t>
            </a:r>
            <a:r>
              <a:rPr lang="en-US" dirty="0">
                <a:latin typeface="Eurostile"/>
                <a:cs typeface="Eurostile"/>
              </a:rPr>
              <a:t>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Authors </a:t>
            </a:r>
            <a:r>
              <a:rPr lang="en-US" dirty="0">
                <a:latin typeface="Eurostile"/>
                <a:cs typeface="Eurostile"/>
              </a:rPr>
              <a:t>can upload documents in several formats for delivery via </a:t>
            </a:r>
            <a:r>
              <a:rPr lang="en-US" dirty="0">
                <a:latin typeface="Eurostile"/>
                <a:cs typeface="Eurostile"/>
              </a:rPr>
              <a:t>Whispernet</a:t>
            </a:r>
            <a:r>
              <a:rPr lang="en-US" dirty="0">
                <a:latin typeface="Eurostile"/>
                <a:cs typeface="Eurostile"/>
              </a:rPr>
              <a:t> and charge between </a:t>
            </a:r>
            <a:r>
              <a:rPr lang="en-US" dirty="0" smtClean="0">
                <a:latin typeface="Eurostile"/>
                <a:cs typeface="Eurostile"/>
              </a:rPr>
              <a:t>£0.99 </a:t>
            </a:r>
            <a:r>
              <a:rPr lang="en-US" dirty="0">
                <a:latin typeface="Eurostile"/>
                <a:cs typeface="Eurostile"/>
              </a:rPr>
              <a:t>and </a:t>
            </a:r>
            <a:r>
              <a:rPr lang="en-US" dirty="0" smtClean="0">
                <a:latin typeface="Eurostile"/>
                <a:cs typeface="Eurostile"/>
              </a:rPr>
              <a:t>£200.00 </a:t>
            </a:r>
            <a:r>
              <a:rPr lang="en-US" dirty="0">
                <a:latin typeface="Eurostile"/>
                <a:cs typeface="Eurostile"/>
              </a:rPr>
              <a:t>for their </a:t>
            </a:r>
            <a:r>
              <a:rPr lang="en-US" dirty="0" smtClean="0">
                <a:latin typeface="Eurostile"/>
                <a:cs typeface="Eurostile"/>
              </a:rPr>
              <a:t>works.</a:t>
            </a:r>
            <a:endParaRPr lang="en-US" dirty="0">
              <a:latin typeface="Eurostile"/>
              <a:cs typeface="Eurostile"/>
            </a:endParaRPr>
          </a:p>
          <a:p>
            <a:endParaRPr lang="en-US" dirty="0" smtClean="0">
              <a:latin typeface="Eurostile"/>
              <a:cs typeface="Eurostile"/>
            </a:endParaRPr>
          </a:p>
          <a:p>
            <a:r>
              <a:rPr lang="en-US" dirty="0" smtClean="0">
                <a:latin typeface="Eurostile"/>
                <a:cs typeface="Eurostile"/>
              </a:rPr>
              <a:t>These </a:t>
            </a:r>
            <a:r>
              <a:rPr lang="en-US" dirty="0">
                <a:latin typeface="Eurostile"/>
                <a:cs typeface="Eurostile"/>
              </a:rPr>
              <a:t>documents may be written in 34 </a:t>
            </a:r>
            <a:r>
              <a:rPr lang="en-US" dirty="0" smtClean="0">
                <a:latin typeface="Eurostile"/>
                <a:cs typeface="Eurostile"/>
              </a:rPr>
              <a:t>languages.</a:t>
            </a:r>
            <a:endParaRPr lang="en-US" dirty="0">
              <a:latin typeface="Eurostile"/>
              <a:cs typeface="Eurostile"/>
            </a:endParaRPr>
          </a:p>
          <a:p>
            <a:endParaRPr lang="en-US" dirty="0" smtClean="0">
              <a:latin typeface="Eurostile"/>
              <a:cs typeface="Eurostile"/>
            </a:endParaRPr>
          </a:p>
          <a:p>
            <a:r>
              <a:rPr lang="en-US" dirty="0" smtClean="0">
                <a:latin typeface="Eurostile"/>
                <a:cs typeface="Eurostile"/>
              </a:rPr>
              <a:t>In </a:t>
            </a:r>
            <a:r>
              <a:rPr lang="en-US" dirty="0">
                <a:latin typeface="Eurostile"/>
                <a:cs typeface="Eurostile"/>
              </a:rPr>
              <a:t>2016, Amazon also added a paperback option which uses print-on-demand technology with the goal of offering digital and print to self-publishers</a:t>
            </a:r>
            <a:r>
              <a:rPr lang="en-US" dirty="0"/>
              <a:t>. </a:t>
            </a:r>
            <a:endParaRPr lang="en-US" dirty="0" smtClean="0"/>
          </a:p>
        </p:txBody>
      </p:sp>
    </p:spTree>
    <p:extLst>
      <p:ext uri="{BB962C8B-B14F-4D97-AF65-F5344CB8AC3E}">
        <p14:creationId xmlns:p14="http://schemas.microsoft.com/office/powerpoint/2010/main" val="33442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Author Central </a:t>
            </a:r>
            <a:endParaRPr lang="en-US" dirty="0">
              <a:latin typeface="Eurostile"/>
              <a:cs typeface="Eurostile"/>
            </a:endParaRPr>
          </a:p>
        </p:txBody>
      </p:sp>
      <p:sp>
        <p:nvSpPr>
          <p:cNvPr id="4" name="Rectangle 3"/>
          <p:cNvSpPr/>
          <p:nvPr/>
        </p:nvSpPr>
        <p:spPr>
          <a:xfrm>
            <a:off x="1986086" y="1686066"/>
            <a:ext cx="5796467" cy="369332"/>
          </a:xfrm>
          <a:prstGeom prst="rect">
            <a:avLst/>
          </a:prstGeom>
        </p:spPr>
        <p:txBody>
          <a:bodyPr wrap="square">
            <a:spAutoFit/>
          </a:bodyPr>
          <a:lstStyle/>
          <a:p>
            <a:pPr algn="ctr"/>
            <a:r>
              <a:rPr lang="en-US" dirty="0">
                <a:latin typeface="Eurostile"/>
                <a:cs typeface="Eurostile"/>
                <a:hlinkClick r:id="rId2"/>
              </a:rPr>
              <a:t>https://</a:t>
            </a:r>
            <a:r>
              <a:rPr lang="en-US" dirty="0" smtClean="0">
                <a:latin typeface="Eurostile"/>
                <a:cs typeface="Eurostile"/>
                <a:hlinkClick r:id="rId2"/>
              </a:rPr>
              <a:t>authorcentral.amazon.co.uk</a:t>
            </a:r>
            <a:r>
              <a:rPr lang="en-US" dirty="0" smtClean="0">
                <a:latin typeface="Eurostile"/>
                <a:cs typeface="Eurostile"/>
              </a:rPr>
              <a:t> </a:t>
            </a:r>
            <a:endParaRPr lang="en-US" dirty="0">
              <a:latin typeface="Eurostile"/>
              <a:cs typeface="Eurostile"/>
            </a:endParaRPr>
          </a:p>
        </p:txBody>
      </p:sp>
      <p:pic>
        <p:nvPicPr>
          <p:cNvPr id="3" name="Picture 2" descr="Screen Shot 2017-12-13 at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516" y="2055398"/>
            <a:ext cx="6057692" cy="4553325"/>
          </a:xfrm>
          <a:prstGeom prst="rect">
            <a:avLst/>
          </a:prstGeom>
        </p:spPr>
      </p:pic>
    </p:spTree>
    <p:extLst>
      <p:ext uri="{BB962C8B-B14F-4D97-AF65-F5344CB8AC3E}">
        <p14:creationId xmlns:p14="http://schemas.microsoft.com/office/powerpoint/2010/main" val="1842612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Social Media</a:t>
            </a:r>
            <a:endParaRPr lang="en-US" dirty="0">
              <a:latin typeface="Eurostile"/>
              <a:cs typeface="Eurostile"/>
            </a:endParaRPr>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968" y="1839447"/>
            <a:ext cx="3810000" cy="2133600"/>
          </a:xfrm>
          <a:prstGeom prst="rect">
            <a:avLst/>
          </a:prstGeom>
        </p:spPr>
      </p:pic>
    </p:spTree>
    <p:extLst>
      <p:ext uri="{BB962C8B-B14F-4D97-AF65-F5344CB8AC3E}">
        <p14:creationId xmlns:p14="http://schemas.microsoft.com/office/powerpoint/2010/main" val="580979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Social Media</a:t>
            </a:r>
            <a:endParaRPr lang="en-US" dirty="0">
              <a:latin typeface="Eurostile"/>
              <a:cs typeface="Eurostile"/>
            </a:endParaRPr>
          </a:p>
        </p:txBody>
      </p:sp>
      <p:sp>
        <p:nvSpPr>
          <p:cNvPr id="3" name="TextBox 2"/>
          <p:cNvSpPr txBox="1"/>
          <p:nvPr/>
        </p:nvSpPr>
        <p:spPr>
          <a:xfrm>
            <a:off x="1212717" y="1463405"/>
            <a:ext cx="7322064" cy="3785652"/>
          </a:xfrm>
          <a:prstGeom prst="rect">
            <a:avLst/>
          </a:prstGeom>
          <a:noFill/>
        </p:spPr>
        <p:txBody>
          <a:bodyPr wrap="square" rtlCol="0">
            <a:spAutoFit/>
          </a:bodyPr>
          <a:lstStyle/>
          <a:p>
            <a:r>
              <a:rPr lang="en-US" sz="4800" b="1" dirty="0" smtClean="0">
                <a:latin typeface="Eurostile"/>
                <a:cs typeface="Eurostile"/>
              </a:rPr>
              <a:t>Be consistent!</a:t>
            </a:r>
          </a:p>
          <a:p>
            <a:endParaRPr lang="en-US" sz="4800" dirty="0">
              <a:latin typeface="Eurostile"/>
              <a:cs typeface="Eurostile"/>
            </a:endParaRPr>
          </a:p>
          <a:p>
            <a:r>
              <a:rPr lang="en-US" sz="4800" dirty="0" smtClean="0">
                <a:latin typeface="Eurostile"/>
                <a:cs typeface="Eurostile"/>
              </a:rPr>
              <a:t>#eBook #Amazon #KDP #Kindle #Crime #Cookery #</a:t>
            </a:r>
            <a:r>
              <a:rPr lang="en-US" sz="4800" dirty="0" smtClean="0">
                <a:latin typeface="Eurostile"/>
                <a:cs typeface="Eurostile"/>
              </a:rPr>
              <a:t>TheNameOfYourBook</a:t>
            </a:r>
            <a:r>
              <a:rPr lang="en-US" sz="4800" dirty="0" smtClean="0">
                <a:latin typeface="Eurostile"/>
                <a:cs typeface="Eurostile"/>
              </a:rPr>
              <a:t> </a:t>
            </a:r>
            <a:endParaRPr lang="en-US" sz="4800" dirty="0">
              <a:latin typeface="Eurostile"/>
              <a:cs typeface="Eurostile"/>
            </a:endParaRPr>
          </a:p>
        </p:txBody>
      </p:sp>
    </p:spTree>
    <p:extLst>
      <p:ext uri="{BB962C8B-B14F-4D97-AF65-F5344CB8AC3E}">
        <p14:creationId xmlns:p14="http://schemas.microsoft.com/office/powerpoint/2010/main" val="47731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out and about</a:t>
            </a:r>
            <a:endParaRPr lang="en-US" dirty="0"/>
          </a:p>
        </p:txBody>
      </p:sp>
      <p:sp>
        <p:nvSpPr>
          <p:cNvPr id="3" name="Content Placeholder 2"/>
          <p:cNvSpPr>
            <a:spLocks noGrp="1"/>
          </p:cNvSpPr>
          <p:nvPr>
            <p:ph idx="1"/>
          </p:nvPr>
        </p:nvSpPr>
        <p:spPr/>
        <p:txBody>
          <a:bodyPr/>
          <a:lstStyle/>
          <a:p>
            <a:r>
              <a:rPr lang="en-US" dirty="0">
                <a:hlinkClick r:id="rId2"/>
              </a:rPr>
              <a:t>http://www.literaryfestivals.co.uk</a:t>
            </a:r>
            <a:r>
              <a:rPr lang="en-US" dirty="0" smtClean="0">
                <a:hlinkClick r:id="rId2"/>
              </a:rPr>
              <a:t>/</a:t>
            </a:r>
            <a:endParaRPr lang="en-US" dirty="0"/>
          </a:p>
          <a:p>
            <a:r>
              <a:rPr lang="en-US" dirty="0" smtClean="0"/>
              <a:t>Book clubs – ask them to review your book</a:t>
            </a:r>
          </a:p>
          <a:p>
            <a:r>
              <a:rPr lang="en-US" dirty="0" smtClean="0"/>
              <a:t>Do a reading at a 60+ club, hospital, school – captive audience</a:t>
            </a:r>
            <a:endParaRPr lang="en-US" dirty="0"/>
          </a:p>
        </p:txBody>
      </p:sp>
    </p:spTree>
    <p:extLst>
      <p:ext uri="{BB962C8B-B14F-4D97-AF65-F5344CB8AC3E}">
        <p14:creationId xmlns:p14="http://schemas.microsoft.com/office/powerpoint/2010/main" val="226695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Reviews </a:t>
            </a:r>
            <a:endParaRPr lang="en-US" dirty="0">
              <a:latin typeface="Eurostile"/>
              <a:cs typeface="Eurostile"/>
            </a:endParaRPr>
          </a:p>
        </p:txBody>
      </p:sp>
      <p:pic>
        <p:nvPicPr>
          <p:cNvPr id="4" name="Picture 3" descr="Screen Shot 2017-12-13 at 15.41.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293" y="1417638"/>
            <a:ext cx="6787211" cy="5090408"/>
          </a:xfrm>
          <a:prstGeom prst="rect">
            <a:avLst/>
          </a:prstGeom>
        </p:spPr>
      </p:pic>
    </p:spTree>
    <p:extLst>
      <p:ext uri="{BB962C8B-B14F-4D97-AF65-F5344CB8AC3E}">
        <p14:creationId xmlns:p14="http://schemas.microsoft.com/office/powerpoint/2010/main" val="1739282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862" y="530115"/>
            <a:ext cx="7678134" cy="6001643"/>
          </a:xfrm>
          <a:prstGeom prst="rect">
            <a:avLst/>
          </a:prstGeom>
        </p:spPr>
        <p:txBody>
          <a:bodyPr wrap="square">
            <a:spAutoFit/>
          </a:bodyPr>
          <a:lstStyle/>
          <a:p>
            <a:r>
              <a:rPr lang="en-US" sz="4800" b="1" dirty="0">
                <a:latin typeface="Eurostile"/>
                <a:cs typeface="Eurostile"/>
              </a:rPr>
              <a:t>Manuscript Proof-Reading </a:t>
            </a:r>
            <a:r>
              <a:rPr lang="en-US" sz="4800" dirty="0">
                <a:latin typeface="Eurostile"/>
                <a:cs typeface="Eurostile"/>
              </a:rPr>
              <a:t>- following the course and </a:t>
            </a:r>
            <a:r>
              <a:rPr lang="en-US" sz="4800" dirty="0" smtClean="0">
                <a:latin typeface="Eurostile"/>
                <a:cs typeface="Eurostile"/>
              </a:rPr>
              <a:t>I can </a:t>
            </a:r>
            <a:r>
              <a:rPr lang="en-US" sz="4800" dirty="0">
                <a:latin typeface="Eurostile"/>
                <a:cs typeface="Eurostile"/>
              </a:rPr>
              <a:t>read your manuscripts and help with typos, </a:t>
            </a:r>
            <a:r>
              <a:rPr lang="en-US" sz="4800" dirty="0">
                <a:latin typeface="Eurostile"/>
                <a:cs typeface="Eurostile"/>
              </a:rPr>
              <a:t>etc</a:t>
            </a:r>
            <a:r>
              <a:rPr lang="en-US" sz="4800" dirty="0">
                <a:latin typeface="Eurostile"/>
                <a:cs typeface="Eurostile"/>
              </a:rPr>
              <a:t> and give some feedback on what can be improved before you publish on ADP</a:t>
            </a:r>
            <a:r>
              <a:rPr lang="en-US" sz="4800" dirty="0" smtClean="0"/>
              <a:t>.  </a:t>
            </a:r>
          </a:p>
          <a:p>
            <a:endParaRPr lang="en-US" sz="4800" dirty="0"/>
          </a:p>
        </p:txBody>
      </p:sp>
    </p:spTree>
    <p:extLst>
      <p:ext uri="{BB962C8B-B14F-4D97-AF65-F5344CB8AC3E}">
        <p14:creationId xmlns:p14="http://schemas.microsoft.com/office/powerpoint/2010/main" val="1711333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46526"/>
          </a:xfrm>
        </p:spPr>
        <p:txBody>
          <a:bodyPr>
            <a:normAutofit/>
          </a:bodyPr>
          <a:lstStyle/>
          <a:p>
            <a:pPr marL="0" indent="0">
              <a:buNone/>
            </a:pPr>
            <a:r>
              <a:rPr lang="en-US" sz="4000" dirty="0" smtClean="0">
                <a:latin typeface="Eurostile"/>
                <a:cs typeface="Eurostile"/>
              </a:rPr>
              <a:t>I can also offer assistance on uploading and how to market the book – if needed.</a:t>
            </a:r>
            <a:endParaRPr lang="en-US" sz="4000" dirty="0">
              <a:latin typeface="Eurostile"/>
              <a:cs typeface="Eurostile"/>
            </a:endParaRPr>
          </a:p>
        </p:txBody>
      </p:sp>
    </p:spTree>
    <p:extLst>
      <p:ext uri="{BB962C8B-B14F-4D97-AF65-F5344CB8AC3E}">
        <p14:creationId xmlns:p14="http://schemas.microsoft.com/office/powerpoint/2010/main" val="885121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0000" dirty="0" smtClean="0">
                <a:latin typeface="Eurostile"/>
                <a:cs typeface="Eurostile"/>
              </a:rPr>
              <a:t>Questions?</a:t>
            </a:r>
            <a:endParaRPr lang="en-US" sz="10000" dirty="0">
              <a:latin typeface="Eurostile"/>
              <a:cs typeface="Eurostile"/>
            </a:endParaRPr>
          </a:p>
        </p:txBody>
      </p:sp>
    </p:spTree>
    <p:extLst>
      <p:ext uri="{BB962C8B-B14F-4D97-AF65-F5344CB8AC3E}">
        <p14:creationId xmlns:p14="http://schemas.microsoft.com/office/powerpoint/2010/main" val="1806575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46526"/>
          </a:xfrm>
        </p:spPr>
        <p:txBody>
          <a:bodyPr>
            <a:normAutofit lnSpcReduction="10000"/>
          </a:bodyPr>
          <a:lstStyle/>
          <a:p>
            <a:pPr marL="0" indent="0">
              <a:buNone/>
            </a:pPr>
            <a:r>
              <a:rPr lang="en-US" sz="4000" dirty="0" smtClean="0">
                <a:latin typeface="Eurostile"/>
                <a:cs typeface="Eurostile"/>
                <a:hlinkClick r:id="rId2"/>
              </a:rPr>
              <a:t>ashley@ashleymackie.com</a:t>
            </a:r>
            <a:endParaRPr lang="en-US" sz="4000" dirty="0" smtClean="0">
              <a:latin typeface="Eurostile"/>
              <a:cs typeface="Eurostile"/>
            </a:endParaRPr>
          </a:p>
          <a:p>
            <a:pPr marL="0" indent="0">
              <a:buNone/>
            </a:pPr>
            <a:r>
              <a:rPr lang="en-US" sz="4000" dirty="0" smtClean="0">
                <a:latin typeface="Eurostile"/>
                <a:cs typeface="Eurostile"/>
              </a:rPr>
              <a:t>Downloads available on  </a:t>
            </a:r>
          </a:p>
          <a:p>
            <a:pPr marL="0" indent="0">
              <a:buNone/>
            </a:pPr>
            <a:r>
              <a:rPr lang="en-US" sz="4000" dirty="0">
                <a:latin typeface="Eurostile"/>
                <a:cs typeface="Eurostile"/>
                <a:hlinkClick r:id="rId3"/>
              </a:rPr>
              <a:t>www.Talentedmarketing.com</a:t>
            </a:r>
            <a:r>
              <a:rPr lang="en-US" sz="4000" dirty="0">
                <a:latin typeface="Eurostile"/>
                <a:cs typeface="Eurostile"/>
              </a:rPr>
              <a:t>  </a:t>
            </a:r>
          </a:p>
          <a:p>
            <a:pPr marL="0" indent="0">
              <a:buNone/>
            </a:pPr>
            <a:endParaRPr lang="en-US" sz="4000" dirty="0">
              <a:latin typeface="Eurostile"/>
              <a:cs typeface="Eurostile"/>
            </a:endParaRPr>
          </a:p>
        </p:txBody>
      </p:sp>
    </p:spTree>
    <p:extLst>
      <p:ext uri="{BB962C8B-B14F-4D97-AF65-F5344CB8AC3E}">
        <p14:creationId xmlns:p14="http://schemas.microsoft.com/office/powerpoint/2010/main" val="234258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8066" y="2598924"/>
            <a:ext cx="3138712" cy="369332"/>
          </a:xfrm>
          <a:prstGeom prst="rect">
            <a:avLst/>
          </a:prstGeom>
        </p:spPr>
        <p:txBody>
          <a:bodyPr wrap="none">
            <a:spAutoFit/>
          </a:bodyPr>
          <a:lstStyle/>
          <a:p>
            <a:r>
              <a:rPr lang="en-US" dirty="0">
                <a:hlinkClick r:id="rId2"/>
              </a:rPr>
              <a:t>https://www.createspace.com</a:t>
            </a:r>
            <a:r>
              <a:rPr lang="en-US" dirty="0" smtClean="0">
                <a:hlinkClick r:id="rId2"/>
              </a:rPr>
              <a:t>/</a:t>
            </a:r>
            <a:r>
              <a:rPr lang="en-US" dirty="0" smtClean="0"/>
              <a:t> </a:t>
            </a:r>
            <a:endParaRPr lang="en-US" dirty="0"/>
          </a:p>
        </p:txBody>
      </p:sp>
      <p:sp>
        <p:nvSpPr>
          <p:cNvPr id="5" name="Rectangle 4"/>
          <p:cNvSpPr/>
          <p:nvPr/>
        </p:nvSpPr>
        <p:spPr>
          <a:xfrm>
            <a:off x="835174" y="290600"/>
            <a:ext cx="7264860" cy="2308324"/>
          </a:xfrm>
          <a:prstGeom prst="rect">
            <a:avLst/>
          </a:prstGeom>
        </p:spPr>
        <p:txBody>
          <a:bodyPr wrap="square">
            <a:spAutoFit/>
          </a:bodyPr>
          <a:lstStyle/>
          <a:p>
            <a:endParaRPr lang="en-US" dirty="0"/>
          </a:p>
          <a:p>
            <a:r>
              <a:rPr lang="en-US" dirty="0">
                <a:latin typeface="Eurostile"/>
                <a:cs typeface="Eurostile"/>
              </a:rPr>
              <a:t>Amazon has been promoting to its authors the capability of publishing both e-books and paperbacks through the same platform. KDP's paperback option is called a "beta feature" on their website. Amazon's has another self-publishing option, </a:t>
            </a:r>
            <a:r>
              <a:rPr lang="en-US" dirty="0">
                <a:latin typeface="Eurostile"/>
                <a:cs typeface="Eurostile"/>
              </a:rPr>
              <a:t>CreateSpace</a:t>
            </a:r>
            <a:r>
              <a:rPr lang="en-US" dirty="0">
                <a:latin typeface="Eurostile"/>
                <a:cs typeface="Eurostile"/>
              </a:rPr>
              <a:t>, that is still online and running so it is not clear if KDP will phase out </a:t>
            </a:r>
            <a:r>
              <a:rPr lang="en-US" dirty="0">
                <a:latin typeface="Eurostile"/>
                <a:cs typeface="Eurostile"/>
              </a:rPr>
              <a:t>CreateSpace</a:t>
            </a:r>
            <a:r>
              <a:rPr lang="en-US" dirty="0">
                <a:latin typeface="Eurostile"/>
                <a:cs typeface="Eurostile"/>
              </a:rPr>
              <a:t>; Amazon's website promotes that KDP has the advantage of linking a user's paperback and digital books in one </a:t>
            </a:r>
            <a:r>
              <a:rPr lang="en-US" dirty="0" smtClean="0">
                <a:latin typeface="Eurostile"/>
                <a:cs typeface="Eurostile"/>
              </a:rPr>
              <a:t>place.  </a:t>
            </a:r>
            <a:endParaRPr lang="en-US" dirty="0">
              <a:latin typeface="Eurostile"/>
              <a:cs typeface="Eurostile"/>
            </a:endParaRPr>
          </a:p>
        </p:txBody>
      </p:sp>
      <p:pic>
        <p:nvPicPr>
          <p:cNvPr id="6" name="Picture 5" descr="Screen Shot 2017-12-12 at 18.21.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334" y="3140065"/>
            <a:ext cx="6417990" cy="3061455"/>
          </a:xfrm>
          <a:prstGeom prst="rect">
            <a:avLst/>
          </a:prstGeom>
        </p:spPr>
      </p:pic>
    </p:spTree>
    <p:extLst>
      <p:ext uri="{BB962C8B-B14F-4D97-AF65-F5344CB8AC3E}">
        <p14:creationId xmlns:p14="http://schemas.microsoft.com/office/powerpoint/2010/main" val="224940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577" y="2121981"/>
            <a:ext cx="8523341" cy="2308324"/>
          </a:xfrm>
          <a:prstGeom prst="rect">
            <a:avLst/>
          </a:prstGeom>
        </p:spPr>
        <p:txBody>
          <a:bodyPr wrap="square">
            <a:spAutoFit/>
          </a:bodyPr>
          <a:lstStyle/>
          <a:p>
            <a:r>
              <a:rPr lang="en-US" dirty="0">
                <a:latin typeface="Eurostile"/>
                <a:cs typeface="Eurostile"/>
              </a:rPr>
              <a:t>Romance, science fiction, and fantasy books are the best-suited for self-publishing. In fact, half of the e-book bestsellers in the romance, science fiction, and fantasy genres on Amazon are self-published!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Remember - Readers </a:t>
            </a:r>
            <a:r>
              <a:rPr lang="en-US" dirty="0">
                <a:latin typeface="Eurostile"/>
                <a:cs typeface="Eurostile"/>
              </a:rPr>
              <a:t>of these genres are more likely to share recommendations via blogs and community forums, and their clearly defined interests make it easier for authors in these genres to target their book sales marketing efforts.</a:t>
            </a:r>
          </a:p>
          <a:p>
            <a:endParaRPr lang="en-US" dirty="0"/>
          </a:p>
        </p:txBody>
      </p:sp>
      <p:pic>
        <p:nvPicPr>
          <p:cNvPr id="5" name="Picture 4" descr="hodgsons_accounts_audit_business_tax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914"/>
            <a:ext cx="2840160" cy="1703551"/>
          </a:xfrm>
          <a:prstGeom prst="rect">
            <a:avLst/>
          </a:prstGeom>
        </p:spPr>
      </p:pic>
    </p:spTree>
    <p:extLst>
      <p:ext uri="{BB962C8B-B14F-4D97-AF65-F5344CB8AC3E}">
        <p14:creationId xmlns:p14="http://schemas.microsoft.com/office/powerpoint/2010/main" val="112535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358" y="464622"/>
            <a:ext cx="7974185" cy="1200329"/>
          </a:xfrm>
          <a:prstGeom prst="rect">
            <a:avLst/>
          </a:prstGeom>
        </p:spPr>
        <p:txBody>
          <a:bodyPr wrap="square">
            <a:spAutoFit/>
          </a:bodyPr>
          <a:lstStyle/>
          <a:p>
            <a:r>
              <a:rPr lang="en-US" dirty="0">
                <a:latin typeface="Eurostile"/>
                <a:cs typeface="Eurostile"/>
              </a:rPr>
              <a:t>Of these three genres, </a:t>
            </a:r>
            <a:r>
              <a:rPr lang="en-US" b="1" dirty="0">
                <a:latin typeface="Eurostile"/>
                <a:cs typeface="Eurostile"/>
              </a:rPr>
              <a:t>romance books make up a whopping 40% </a:t>
            </a:r>
            <a:r>
              <a:rPr lang="en-US" dirty="0">
                <a:latin typeface="Eurostile"/>
                <a:cs typeface="Eurostile"/>
              </a:rPr>
              <a:t>of the market share on Amazon e-book sales. And if you think romance sells so well because it’s erotica—not true. </a:t>
            </a:r>
            <a:r>
              <a:rPr lang="en-US" b="1" dirty="0">
                <a:latin typeface="Eurostile"/>
                <a:cs typeface="Eurostile"/>
              </a:rPr>
              <a:t>Only 1.2% of Kindle sales are erotica</a:t>
            </a:r>
            <a:r>
              <a:rPr lang="en-US" dirty="0">
                <a:latin typeface="Eurostile"/>
                <a:cs typeface="Eurostile"/>
              </a:rPr>
              <a:t>. The romance genre actually covers many other types of romance novels—even Christian romance. </a:t>
            </a:r>
            <a:endParaRPr lang="en-US" dirty="0">
              <a:latin typeface="Eurostile"/>
              <a:cs typeface="Eurostile"/>
            </a:endParaRPr>
          </a:p>
        </p:txBody>
      </p:sp>
      <p:pic>
        <p:nvPicPr>
          <p:cNvPr id="5" name="Picture 4" descr="Screen Shot 2017-12-12 at 18.29.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811" y="2402802"/>
            <a:ext cx="2222633" cy="3638741"/>
          </a:xfrm>
          <a:prstGeom prst="rect">
            <a:avLst/>
          </a:prstGeom>
        </p:spPr>
      </p:pic>
    </p:spTree>
    <p:extLst>
      <p:ext uri="{BB962C8B-B14F-4D97-AF65-F5344CB8AC3E}">
        <p14:creationId xmlns:p14="http://schemas.microsoft.com/office/powerpoint/2010/main" val="331058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173" y="936010"/>
            <a:ext cx="7516557" cy="1477328"/>
          </a:xfrm>
          <a:prstGeom prst="rect">
            <a:avLst/>
          </a:prstGeom>
        </p:spPr>
        <p:txBody>
          <a:bodyPr wrap="square">
            <a:spAutoFit/>
          </a:bodyPr>
          <a:lstStyle/>
          <a:p>
            <a:r>
              <a:rPr lang="en-US" dirty="0">
                <a:latin typeface="Eurostile"/>
                <a:cs typeface="Eurostile"/>
              </a:rPr>
              <a:t>Mystery, Thriller, Crime</a:t>
            </a:r>
          </a:p>
          <a:p>
            <a:endParaRPr lang="en-US" dirty="0">
              <a:latin typeface="Eurostile"/>
              <a:cs typeface="Eurostile"/>
            </a:endParaRPr>
          </a:p>
          <a:p>
            <a:r>
              <a:rPr lang="en-US" dirty="0">
                <a:latin typeface="Eurostile"/>
                <a:cs typeface="Eurostile"/>
              </a:rPr>
              <a:t>Of the Top 100 mystery and thriller Kindle sales, 11% are self-published books. While not as popular as the romance genre, self-published mystery, thriller, and crime books still sell extremely well.</a:t>
            </a:r>
          </a:p>
        </p:txBody>
      </p:sp>
      <p:pic>
        <p:nvPicPr>
          <p:cNvPr id="5" name="Picture 4" descr="jessicafletch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421" y="3399336"/>
            <a:ext cx="1934309" cy="2961621"/>
          </a:xfrm>
          <a:prstGeom prst="rect">
            <a:avLst/>
          </a:prstGeom>
        </p:spPr>
      </p:pic>
    </p:spTree>
    <p:extLst>
      <p:ext uri="{BB962C8B-B14F-4D97-AF65-F5344CB8AC3E}">
        <p14:creationId xmlns:p14="http://schemas.microsoft.com/office/powerpoint/2010/main" val="81172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1021" y="1582341"/>
            <a:ext cx="7253420" cy="2862323"/>
          </a:xfrm>
          <a:prstGeom prst="rect">
            <a:avLst/>
          </a:prstGeom>
        </p:spPr>
        <p:txBody>
          <a:bodyPr wrap="square">
            <a:spAutoFit/>
          </a:bodyPr>
          <a:lstStyle/>
          <a:p>
            <a:r>
              <a:rPr lang="en-US" dirty="0">
                <a:latin typeface="Eurostile"/>
                <a:cs typeface="Eurostile"/>
              </a:rPr>
              <a:t>Nonfiction</a:t>
            </a:r>
          </a:p>
          <a:p>
            <a:endParaRPr lang="en-US" dirty="0">
              <a:latin typeface="Eurostile"/>
              <a:cs typeface="Eurostile"/>
            </a:endParaRPr>
          </a:p>
          <a:p>
            <a:r>
              <a:rPr lang="en-US" dirty="0">
                <a:latin typeface="Eurostile"/>
                <a:cs typeface="Eurostile"/>
              </a:rPr>
              <a:t>Nonfiction books are also good choices for self-publishing. They make up a smaller percentage of the market, but readers are often happy to pay more for a nonfiction book. So even if you sell fewer books than fiction writers, you’ll still make a decent profit because you can charge more for each copy.</a:t>
            </a:r>
          </a:p>
          <a:p>
            <a:endParaRPr lang="en-US" dirty="0">
              <a:latin typeface="Eurostile"/>
              <a:cs typeface="Eurostile"/>
            </a:endParaRPr>
          </a:p>
          <a:p>
            <a:r>
              <a:rPr lang="en-US" dirty="0">
                <a:latin typeface="Eurostile"/>
                <a:cs typeface="Eurostile"/>
              </a:rPr>
              <a:t>Self-published literary fiction doesn’t sell as well as genre fiction does: This category makes up only 2% of all Amazon e-book sales.</a:t>
            </a:r>
          </a:p>
        </p:txBody>
      </p:sp>
    </p:spTree>
    <p:extLst>
      <p:ext uri="{BB962C8B-B14F-4D97-AF65-F5344CB8AC3E}">
        <p14:creationId xmlns:p14="http://schemas.microsoft.com/office/powerpoint/2010/main" val="1302415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1341</TotalTime>
  <Words>1879</Words>
  <Application>Microsoft Macintosh PowerPoint</Application>
  <PresentationFormat>On-screen Show (4:3)</PresentationFormat>
  <Paragraphs>231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Get Published 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Tip!</vt:lpstr>
      <vt:lpstr>Which fonts – from the writers forum</vt:lpstr>
      <vt:lpstr>Top Tip!</vt:lpstr>
      <vt:lpstr>Think about your cover…</vt:lpstr>
      <vt:lpstr>PowerPoint Presentation</vt:lpstr>
      <vt:lpstr>Worth a look…</vt:lpstr>
      <vt:lpstr>PowerPoint Presentation</vt:lpstr>
      <vt:lpstr>Be Careful…</vt:lpstr>
      <vt:lpstr>The Dashboard </vt:lpstr>
      <vt:lpstr>PowerPoint Presentation</vt:lpstr>
      <vt:lpstr>Royalties </vt:lpstr>
      <vt:lpstr>PowerPoint Presentation</vt:lpstr>
      <vt:lpstr>PowerPoint Presentation</vt:lpstr>
      <vt:lpstr>PowerPoint Presentation</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 realistically suggest…</vt:lpstr>
      <vt:lpstr>PowerPoint Presentation</vt:lpstr>
      <vt:lpstr>Send a press release to local media and sector publications</vt:lpstr>
      <vt:lpstr>Send a press release to local media and sector publications</vt:lpstr>
      <vt:lpstr>Author Central </vt:lpstr>
      <vt:lpstr>Author Central </vt:lpstr>
      <vt:lpstr>Social Media</vt:lpstr>
      <vt:lpstr>Social Media</vt:lpstr>
      <vt:lpstr>Get out and about</vt:lpstr>
      <vt:lpstr>Reviews </vt:lpstr>
      <vt:lpstr>PowerPoint Presentation</vt:lpstr>
      <vt:lpstr>PowerPoint Presentation</vt:lpstr>
      <vt:lpstr>PowerPoint Presentation</vt:lpstr>
      <vt:lpstr>PowerPoint Presentation</vt:lpstr>
    </vt:vector>
  </TitlesOfParts>
  <Company>The Henley Group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 Content Generation</dc:title>
  <dc:creator>Ashley  Mackie </dc:creator>
  <cp:lastModifiedBy>Ashley  Mackie </cp:lastModifiedBy>
  <cp:revision>25</cp:revision>
  <dcterms:created xsi:type="dcterms:W3CDTF">2017-11-27T10:58:54Z</dcterms:created>
  <dcterms:modified xsi:type="dcterms:W3CDTF">2017-12-13T15:58:34Z</dcterms:modified>
</cp:coreProperties>
</file>