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7" r:id="rId2"/>
    <p:sldId id="278" r:id="rId3"/>
    <p:sldId id="277" r:id="rId4"/>
    <p:sldId id="279" r:id="rId5"/>
    <p:sldId id="280" r:id="rId6"/>
    <p:sldId id="281" r:id="rId7"/>
    <p:sldId id="282" r:id="rId8"/>
    <p:sldId id="283" r:id="rId9"/>
    <p:sldId id="268" r:id="rId10"/>
    <p:sldId id="272" r:id="rId11"/>
    <p:sldId id="273" r:id="rId12"/>
    <p:sldId id="274" r:id="rId13"/>
    <p:sldId id="276" r:id="rId14"/>
    <p:sldId id="275" r:id="rId15"/>
    <p:sldId id="289" r:id="rId16"/>
    <p:sldId id="290" r:id="rId17"/>
    <p:sldId id="291" r:id="rId18"/>
    <p:sldId id="292" r:id="rId19"/>
    <p:sldId id="269" r:id="rId20"/>
    <p:sldId id="270" r:id="rId21"/>
    <p:sldId id="271" r:id="rId22"/>
    <p:sldId id="284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1BCB-7F7B-424A-BB06-BC5F5861EC9B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768DA-A59B-234F-B9AD-31AB61FB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68DA-A59B-234F-B9AD-31AB61FB7B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3B8A-08D1-314B-BF17-F04B1E34E75D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shtagify.me/" TargetMode="Externa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r.php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</a:t>
            </a:r>
            <a:endParaRPr lang="en-US" dirty="0"/>
          </a:p>
        </p:txBody>
      </p:sp>
      <p:pic>
        <p:nvPicPr>
          <p:cNvPr id="4" name="Content Placeholder 3" descr="download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899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1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8" r="-13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8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2.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2" r="-19472"/>
          <a:stretch>
            <a:fillRect/>
          </a:stretch>
        </p:blipFill>
        <p:spPr>
          <a:xfrm>
            <a:off x="457200" y="163754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5186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06 at 10.3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5" y="612717"/>
            <a:ext cx="7693427" cy="55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5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84" r="-64384"/>
          <a:stretch>
            <a:fillRect/>
          </a:stretch>
        </p:blipFill>
        <p:spPr>
          <a:xfrm>
            <a:off x="457200" y="965286"/>
            <a:ext cx="8229600" cy="5570589"/>
          </a:xfrm>
        </p:spPr>
      </p:pic>
    </p:spTree>
    <p:extLst>
      <p:ext uri="{BB962C8B-B14F-4D97-AF65-F5344CB8AC3E}">
        <p14:creationId xmlns:p14="http://schemas.microsoft.com/office/powerpoint/2010/main" val="154090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5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9" r="-5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87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</a:t>
            </a:r>
            <a:endParaRPr lang="en-US" dirty="0"/>
          </a:p>
        </p:txBody>
      </p:sp>
      <p:pic>
        <p:nvPicPr>
          <p:cNvPr id="4" name="Content Placeholder 3" descr="Screen Shot 2017-11-06 at 10.57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00" b="-22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31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time of day to post on Facebook? </a:t>
            </a:r>
            <a:endParaRPr lang="en-US" dirty="0"/>
          </a:p>
        </p:txBody>
      </p:sp>
      <p:pic>
        <p:nvPicPr>
          <p:cNvPr id="5" name="Content Placeholder 4" descr="dd65f5a578f5888ee3506d752f5818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01" r="-117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60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408" y="1417638"/>
            <a:ext cx="836639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Hashtags turn topics and phrases into clickable links in your posts on your personal timeline or Page. This helps people find posts about topics they’re interested in. To make a </a:t>
            </a:r>
            <a:r>
              <a:rPr lang="en-US" dirty="0" err="1" smtClean="0"/>
              <a:t>hashtag</a:t>
            </a:r>
            <a:r>
              <a:rPr lang="en-US" dirty="0" smtClean="0"/>
              <a:t>, write #(the number sign) along with a topic or phrase and add it to your post. For example:</a:t>
            </a:r>
          </a:p>
          <a:p>
            <a:endParaRPr lang="en-US" dirty="0" smtClean="0"/>
          </a:p>
          <a:p>
            <a:r>
              <a:rPr lang="en-US" dirty="0" smtClean="0"/>
              <a:t>I just saw the cutest puppy! #dogs</a:t>
            </a:r>
          </a:p>
          <a:p>
            <a:endParaRPr lang="en-US" dirty="0" smtClean="0"/>
          </a:p>
          <a:p>
            <a:r>
              <a:rPr lang="en-US" dirty="0" smtClean="0"/>
              <a:t>When you click a </a:t>
            </a:r>
            <a:r>
              <a:rPr lang="en-US" dirty="0" err="1" smtClean="0"/>
              <a:t>hashtag</a:t>
            </a:r>
            <a:r>
              <a:rPr lang="en-US" dirty="0" smtClean="0"/>
              <a:t>, you’ll see a feed of posts that include that </a:t>
            </a:r>
            <a:r>
              <a:rPr lang="en-US" dirty="0" err="1" smtClean="0"/>
              <a:t>hashtag</a:t>
            </a:r>
            <a:r>
              <a:rPr lang="en-US" dirty="0" smtClean="0"/>
              <a:t>. You may also see some related hashtags at the top of the page.</a:t>
            </a:r>
          </a:p>
          <a:p>
            <a:r>
              <a:rPr lang="en-US" dirty="0" smtClean="0"/>
              <a:t>Please keep in mind: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hashtag</a:t>
            </a:r>
            <a:r>
              <a:rPr lang="en-US" dirty="0" smtClean="0"/>
              <a:t> must be written as a single word, without any spaces</a:t>
            </a:r>
          </a:p>
          <a:p>
            <a:r>
              <a:rPr lang="en-US" dirty="0" smtClean="0"/>
              <a:t>You can include numbers in a </a:t>
            </a:r>
            <a:r>
              <a:rPr lang="en-US" dirty="0" err="1" smtClean="0"/>
              <a:t>hashtag</a:t>
            </a:r>
            <a:r>
              <a:rPr lang="en-US" dirty="0" smtClean="0"/>
              <a:t>, but punctuation and special characters (like $ and %) won't work</a:t>
            </a:r>
          </a:p>
          <a:p>
            <a:r>
              <a:rPr lang="en-US" dirty="0" smtClean="0"/>
              <a:t>You can search for a </a:t>
            </a:r>
            <a:r>
              <a:rPr lang="en-US" dirty="0" err="1" smtClean="0"/>
              <a:t>hashtag</a:t>
            </a:r>
            <a:r>
              <a:rPr lang="en-US" dirty="0" smtClean="0"/>
              <a:t> using the search bar at the top of any page</a:t>
            </a:r>
          </a:p>
          <a:p>
            <a:r>
              <a:rPr lang="en-US" dirty="0" smtClean="0"/>
              <a:t>You'll only see posts that were shared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www.hashtagify.me/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7-11-06 at 11.0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487"/>
            <a:ext cx="6476628" cy="44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group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have a personal profile </a:t>
            </a:r>
          </a:p>
          <a:p>
            <a:endParaRPr lang="en-US" dirty="0"/>
          </a:p>
        </p:txBody>
      </p:sp>
      <p:pic>
        <p:nvPicPr>
          <p:cNvPr id="4" name="Picture 3" descr="Screen Shot 2017-11-06 at 10.2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80" y="2600950"/>
            <a:ext cx="1192016" cy="39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002"/>
            <a:ext cx="8229600" cy="5267162"/>
          </a:xfrm>
        </p:spPr>
        <p:txBody>
          <a:bodyPr>
            <a:normAutofit fontScale="92500"/>
          </a:bodyPr>
          <a:lstStyle/>
          <a:p>
            <a:r>
              <a:rPr lang="en-US" dirty="0"/>
              <a:t>When Facebook started in 2004, it was a bare-bones social network focused on connecting college </a:t>
            </a:r>
            <a:r>
              <a:rPr lang="en-US" dirty="0" smtClean="0"/>
              <a:t>students ‘The Face Book’</a:t>
            </a:r>
          </a:p>
          <a:p>
            <a:r>
              <a:rPr lang="en-US" dirty="0" smtClean="0"/>
              <a:t>13 years and </a:t>
            </a:r>
            <a:r>
              <a:rPr lang="en-US" dirty="0"/>
              <a:t>more than 1 billion active users later, Facebook has become the most widely-used social network to date and </a:t>
            </a:r>
            <a:r>
              <a:rPr lang="en-US" dirty="0" smtClean="0"/>
              <a:t>has shaped </a:t>
            </a:r>
            <a:r>
              <a:rPr lang="en-US" dirty="0"/>
              <a:t>online interaction as we know it. From connecting distant friends and family members, to bridging the gap </a:t>
            </a:r>
            <a:r>
              <a:rPr lang="en-US" dirty="0" smtClean="0"/>
              <a:t>between brands </a:t>
            </a:r>
            <a:r>
              <a:rPr lang="en-US" dirty="0"/>
              <a:t>and their communities, Facebook has taken the way we interact online to a whole new level.</a:t>
            </a:r>
          </a:p>
        </p:txBody>
      </p:sp>
    </p:spTree>
    <p:extLst>
      <p:ext uri="{BB962C8B-B14F-4D97-AF65-F5344CB8AC3E}">
        <p14:creationId xmlns:p14="http://schemas.microsoft.com/office/powerpoint/2010/main" val="16876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28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64" b="-22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9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11-06 at 10.2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70" r="-50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478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helpful portal </a:t>
            </a:r>
            <a:r>
              <a:rPr lang="en-US" dirty="0" smtClean="0"/>
              <a:t>for business </a:t>
            </a:r>
            <a:r>
              <a:rPr lang="en-US" dirty="0"/>
              <a:t>page owners </a:t>
            </a:r>
            <a:r>
              <a:rPr lang="en-US" dirty="0" smtClean="0"/>
              <a:t>offering support </a:t>
            </a:r>
            <a:r>
              <a:rPr lang="en-US" dirty="0"/>
              <a:t>for page creation, </a:t>
            </a:r>
            <a:r>
              <a:rPr lang="en-US" dirty="0" smtClean="0"/>
              <a:t>ad campaign </a:t>
            </a:r>
            <a:r>
              <a:rPr lang="en-US" dirty="0"/>
              <a:t>management, and </a:t>
            </a:r>
            <a:r>
              <a:rPr lang="en-US" dirty="0" smtClean="0"/>
              <a:t>other platform </a:t>
            </a:r>
            <a:r>
              <a:rPr lang="en-US" dirty="0"/>
              <a:t>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must sign –up separately for </a:t>
            </a:r>
            <a:r>
              <a:rPr lang="en-US" dirty="0" err="1" smtClean="0"/>
              <a:t>FfB</a:t>
            </a:r>
            <a:r>
              <a:rPr lang="en-US" dirty="0" smtClean="0"/>
              <a:t>, however, you will be able to link page roles once you have set-up</a:t>
            </a:r>
          </a:p>
          <a:p>
            <a:r>
              <a:rPr lang="en-US" dirty="0" smtClean="0"/>
              <a:t>Analytics and insights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9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1-06 at 10.4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908"/>
            <a:ext cx="9144000" cy="59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70" y="2785403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9" r="-15319"/>
          <a:stretch>
            <a:fillRect/>
          </a:stretch>
        </p:blipFill>
        <p:spPr>
          <a:xfrm>
            <a:off x="457200" y="92793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59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Groups are user-created and have varying levels of</a:t>
            </a:r>
          </a:p>
          <a:p>
            <a:pPr marL="0" indent="0">
              <a:buNone/>
            </a:pPr>
            <a:r>
              <a:rPr lang="en-US" dirty="0"/>
              <a:t>privacy and security, much like individual profiles. Users </a:t>
            </a:r>
            <a:r>
              <a:rPr lang="en-US" dirty="0" smtClean="0"/>
              <a:t>can organize </a:t>
            </a:r>
            <a:r>
              <a:rPr lang="en-US" dirty="0"/>
              <a:t>groups around any topic or event they like.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professionally </a:t>
            </a:r>
            <a:r>
              <a:rPr lang="en-US" dirty="0"/>
              <a:t>relevant groups to those organized </a:t>
            </a:r>
            <a:r>
              <a:rPr lang="en-US" dirty="0" smtClean="0"/>
              <a:t>around special </a:t>
            </a:r>
            <a:r>
              <a:rPr lang="en-US" dirty="0"/>
              <a:t>interests, such as nutrition, the variety is limited </a:t>
            </a:r>
            <a:r>
              <a:rPr lang="en-US" dirty="0" smtClean="0"/>
              <a:t>only by </a:t>
            </a:r>
            <a:r>
              <a:rPr lang="en-US" dirty="0"/>
              <a:t>interest of the users. These groups have </a:t>
            </a:r>
            <a:r>
              <a:rPr lang="en-US" dirty="0" smtClean="0"/>
              <a:t>undoubtedly been </a:t>
            </a:r>
            <a:r>
              <a:rPr lang="en-US" dirty="0"/>
              <a:t>a welcome and sticky addition to the platform </a:t>
            </a:r>
            <a:r>
              <a:rPr lang="en-US" dirty="0" smtClean="0"/>
              <a:t>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Events allow users to organize around a point in time.</a:t>
            </a:r>
          </a:p>
          <a:p>
            <a:pPr marL="0" indent="0">
              <a:buNone/>
            </a:pPr>
            <a:r>
              <a:rPr lang="en-US" dirty="0"/>
              <a:t>Security here is fairly customizable, allowing for public</a:t>
            </a:r>
            <a:r>
              <a:rPr lang="en-US" dirty="0" smtClean="0"/>
              <a:t>, private</a:t>
            </a:r>
            <a:r>
              <a:rPr lang="en-US" dirty="0"/>
              <a:t>, and somewhere-in-between events.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key </a:t>
            </a:r>
            <a:r>
              <a:rPr lang="en-US" dirty="0" smtClean="0"/>
              <a:t>feature here </a:t>
            </a:r>
            <a:r>
              <a:rPr lang="en-US" dirty="0"/>
              <a:t>is the baked-in ability to export your Facebook </a:t>
            </a:r>
            <a:r>
              <a:rPr lang="en-US" dirty="0" smtClean="0"/>
              <a:t>events to </a:t>
            </a:r>
            <a:r>
              <a:rPr lang="en-US" dirty="0"/>
              <a:t>other calendars, no doubt increasing usage and </a:t>
            </a:r>
            <a:r>
              <a:rPr lang="en-US" dirty="0" smtClean="0"/>
              <a:t>reliance on </a:t>
            </a:r>
            <a:r>
              <a:rPr lang="en-US" dirty="0"/>
              <a:t>this feature that blends users' personal and </a:t>
            </a:r>
            <a:r>
              <a:rPr lang="en-US" dirty="0" smtClean="0"/>
              <a:t>professional lives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16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Business pages have been an evolutionary</a:t>
            </a:r>
          </a:p>
          <a:p>
            <a:pPr marL="0" indent="0">
              <a:buNone/>
            </a:pPr>
            <a:r>
              <a:rPr lang="en-US" dirty="0"/>
              <a:t>product for Facebook. Over the years, they have taken</a:t>
            </a:r>
          </a:p>
          <a:p>
            <a:pPr marL="0" indent="0">
              <a:buNone/>
            </a:pPr>
            <a:r>
              <a:rPr lang="en-US" dirty="0"/>
              <a:t>several different shapes, though they are fairly stable today.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Like </a:t>
            </a:r>
            <a:r>
              <a:rPr lang="en-US" dirty="0"/>
              <a:t>other types of pages, the feature set is ever-evolving as</a:t>
            </a:r>
          </a:p>
          <a:p>
            <a:pPr marL="0" indent="0">
              <a:buNone/>
            </a:pPr>
            <a:r>
              <a:rPr lang="en-US" dirty="0"/>
              <a:t>they add more to meet the needs of the marketers behind</a:t>
            </a:r>
          </a:p>
          <a:p>
            <a:pPr marL="0" indent="0">
              <a:buNone/>
            </a:pPr>
            <a:r>
              <a:rPr lang="en-US" dirty="0"/>
              <a:t>the brand's efforts. Facebook has recently added more</a:t>
            </a:r>
          </a:p>
          <a:p>
            <a:pPr marL="0" indent="0">
              <a:buNone/>
            </a:pPr>
            <a:r>
              <a:rPr lang="en-US" dirty="0"/>
              <a:t>features in terms of analytics, reporting, security, and</a:t>
            </a:r>
          </a:p>
          <a:p>
            <a:pPr marL="0" indent="0">
              <a:buNone/>
            </a:pPr>
            <a:r>
              <a:rPr lang="en-US" dirty="0"/>
              <a:t>access, as well as increased the richness available to those</a:t>
            </a:r>
          </a:p>
          <a:p>
            <a:pPr marL="0" indent="0">
              <a:buNone/>
            </a:pPr>
            <a:r>
              <a:rPr lang="en-US" dirty="0"/>
              <a:t>wishing to dive into Facebook advertising.</a:t>
            </a:r>
          </a:p>
        </p:txBody>
      </p:sp>
    </p:spTree>
    <p:extLst>
      <p:ext uri="{BB962C8B-B14F-4D97-AF65-F5344CB8AC3E}">
        <p14:creationId xmlns:p14="http://schemas.microsoft.com/office/powerpoint/2010/main" val="2031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Facebook Messenger is a new way to</a:t>
            </a:r>
          </a:p>
          <a:p>
            <a:pPr marL="0" indent="0">
              <a:buNone/>
            </a:pPr>
            <a:r>
              <a:rPr lang="en-US" dirty="0"/>
              <a:t>combine email, instant messenger, and Facebook</a:t>
            </a:r>
          </a:p>
          <a:p>
            <a:pPr marL="0" indent="0">
              <a:buNone/>
            </a:pPr>
            <a:r>
              <a:rPr lang="en-US" dirty="0"/>
              <a:t>messages.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new stand-alone group message services</a:t>
            </a:r>
          </a:p>
          <a:p>
            <a:pPr marL="0" indent="0">
              <a:buNone/>
            </a:pPr>
            <a:r>
              <a:rPr lang="en-US" dirty="0"/>
              <a:t>popped up throughout 2010 and 2011, Facebook clearly</a:t>
            </a:r>
          </a:p>
          <a:p>
            <a:pPr marL="0" indent="0">
              <a:buNone/>
            </a:pPr>
            <a:r>
              <a:rPr lang="en-US" dirty="0"/>
              <a:t>saw an opportunity and acquired one of the more popular</a:t>
            </a:r>
          </a:p>
          <a:p>
            <a:pPr marL="0" indent="0">
              <a:buNone/>
            </a:pPr>
            <a:r>
              <a:rPr lang="en-US" dirty="0"/>
              <a:t>group-messaging apps known as Beluga. They have since</a:t>
            </a:r>
          </a:p>
          <a:p>
            <a:pPr marL="0" indent="0">
              <a:buNone/>
            </a:pPr>
            <a:r>
              <a:rPr lang="en-US" dirty="0"/>
              <a:t>re-branded this app as Facebook Messenger.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 err="1"/>
              <a:t>iOS</a:t>
            </a:r>
            <a:r>
              <a:rPr lang="en-US" dirty="0" smtClean="0"/>
              <a:t>, Blackberry</a:t>
            </a:r>
            <a:r>
              <a:rPr lang="en-US" dirty="0"/>
              <a:t>, and Android devices, this is a stand-alone app</a:t>
            </a:r>
            <a:r>
              <a:rPr lang="en-US" dirty="0" smtClean="0"/>
              <a:t>, but </a:t>
            </a:r>
            <a:r>
              <a:rPr lang="en-US" dirty="0"/>
              <a:t>it also integrates across the Facebook app and web</a:t>
            </a:r>
          </a:p>
          <a:p>
            <a:pPr marL="0" indent="0">
              <a:buNone/>
            </a:pPr>
            <a:r>
              <a:rPr lang="en-US" dirty="0"/>
              <a:t>experiences.</a:t>
            </a:r>
          </a:p>
        </p:txBody>
      </p:sp>
    </p:spTree>
    <p:extLst>
      <p:ext uri="{BB962C8B-B14F-4D97-AF65-F5344CB8AC3E}">
        <p14:creationId xmlns:p14="http://schemas.microsoft.com/office/powerpoint/2010/main" val="57312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44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7" b="-7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868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a new personal account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https://www.facebook.com/r.php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7-11-06 at 10.2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5" y="2488499"/>
            <a:ext cx="5520025" cy="40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650</Words>
  <Application>Microsoft Macintosh PowerPoint</Application>
  <PresentationFormat>On-screen Show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Facebook </vt:lpstr>
      <vt:lpstr>PowerPoint Presentation</vt:lpstr>
      <vt:lpstr>PowerPoint Presentation</vt:lpstr>
      <vt:lpstr>Groups  </vt:lpstr>
      <vt:lpstr>Events </vt:lpstr>
      <vt:lpstr>Business Pages </vt:lpstr>
      <vt:lpstr>Facebook Messenger</vt:lpstr>
      <vt:lpstr>PowerPoint Presentation</vt:lpstr>
      <vt:lpstr>Setting up a new personal account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Posting </vt:lpstr>
      <vt:lpstr>Best time of day to post on Facebook? </vt:lpstr>
      <vt:lpstr>Hashtags</vt:lpstr>
      <vt:lpstr>Helpful resource</vt:lpstr>
      <vt:lpstr>Setting up a group page</vt:lpstr>
      <vt:lpstr>PowerPoint Presentation</vt:lpstr>
      <vt:lpstr>PowerPoint Presentation</vt:lpstr>
      <vt:lpstr>Facebook for Business</vt:lpstr>
      <vt:lpstr>PowerPoint Presentation</vt:lpstr>
      <vt:lpstr>Questions?</vt:lpstr>
    </vt:vector>
  </TitlesOfParts>
  <Company>The Henley Group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All </dc:title>
  <dc:creator>Ashley  Mackie </dc:creator>
  <cp:lastModifiedBy>Ashley  Mackie </cp:lastModifiedBy>
  <cp:revision>14</cp:revision>
  <dcterms:created xsi:type="dcterms:W3CDTF">2017-11-06T09:52:54Z</dcterms:created>
  <dcterms:modified xsi:type="dcterms:W3CDTF">2018-01-29T12:36:33Z</dcterms:modified>
</cp:coreProperties>
</file>